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</p:sldMasterIdLst>
  <p:notesMasterIdLst>
    <p:notesMasterId r:id="rId18"/>
  </p:notesMasterIdLst>
  <p:sldIdLst>
    <p:sldId id="256" r:id="rId3"/>
    <p:sldId id="264" r:id="rId4"/>
    <p:sldId id="265" r:id="rId5"/>
    <p:sldId id="266" r:id="rId6"/>
    <p:sldId id="267" r:id="rId7"/>
    <p:sldId id="263" r:id="rId8"/>
    <p:sldId id="262" r:id="rId9"/>
    <p:sldId id="257" r:id="rId10"/>
    <p:sldId id="258" r:id="rId11"/>
    <p:sldId id="259" r:id="rId12"/>
    <p:sldId id="260" r:id="rId13"/>
    <p:sldId id="261" r:id="rId14"/>
    <p:sldId id="269" r:id="rId15"/>
    <p:sldId id="268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D12B87D-C052-4E34-AF39-44E473719EEC}">
          <p14:sldIdLst>
            <p14:sldId id="256"/>
            <p14:sldId id="264"/>
            <p14:sldId id="265"/>
            <p14:sldId id="266"/>
            <p14:sldId id="267"/>
            <p14:sldId id="263"/>
            <p14:sldId id="262"/>
            <p14:sldId id="257"/>
            <p14:sldId id="258"/>
            <p14:sldId id="259"/>
            <p14:sldId id="260"/>
            <p14:sldId id="261"/>
            <p14:sldId id="269"/>
          </p14:sldIdLst>
        </p14:section>
        <p14:section name="Untitled Section" id="{09974603-510A-4D73-BBB4-531B6F5E2844}">
          <p14:sldIdLst>
            <p14:sldId id="268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67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jpeg>
</file>

<file path=ppt/media/image4.jpg>
</file>

<file path=ppt/media/image5.png>
</file>

<file path=ppt/media/image6.pn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0EED1F-F61F-4356-91C6-B5685AABCAF2}" type="datetimeFigureOut">
              <a:rPr lang="en-US" smtClean="0"/>
              <a:t>9/30/2016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4ED2C-9C5F-45E6-9A7E-4619C56C5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351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DAC288-28CF-40C3-A408-271E9A37F250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80518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9/30/2016 8:07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262848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9/30/2016 8:07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43461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9/30/2016 8:06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37696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Build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9/30/2016 8:05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69249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9/30/2016 8:06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19092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9/30/2016 8:06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42962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12190271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269239" y="1456607"/>
            <a:ext cx="6274974" cy="3592580"/>
          </a:xfrm>
          <a:prstGeom prst="rect">
            <a:avLst/>
          </a:prstGeom>
          <a:solidFill>
            <a:srgbClr val="32145A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456621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256084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 bwMode="gray">
          <a:xfrm>
            <a:off x="448525" y="6055269"/>
            <a:ext cx="1648360" cy="353933"/>
            <a:chOff x="457200" y="1643393"/>
            <a:chExt cx="4492753" cy="96454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1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38957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15106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471648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6427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6949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844125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50994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912911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0-50 Right Phot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0932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2014824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471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1"/>
            <a:ext cx="627341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806776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gray">
          <a:xfrm>
            <a:off x="448525" y="6034000"/>
            <a:ext cx="1648360" cy="353933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6767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249295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41958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082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837880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170059"/>
            <a:ext cx="11623331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201898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366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12190271" cy="6858000"/>
          </a:xfrm>
          <a:prstGeom prst="rect">
            <a:avLst/>
          </a:prstGeom>
        </p:spPr>
      </p:pic>
      <p:grpSp>
        <p:nvGrpSpPr>
          <p:cNvPr id="14" name="Group 13"/>
          <p:cNvGrpSpPr>
            <a:grpSpLocks noChangeAspect="1"/>
          </p:cNvGrpSpPr>
          <p:nvPr userDrawn="1"/>
        </p:nvGrpSpPr>
        <p:grpSpPr bwMode="gray">
          <a:xfrm>
            <a:off x="448525" y="6055269"/>
            <a:ext cx="1648360" cy="353933"/>
            <a:chOff x="457200" y="1643393"/>
            <a:chExt cx="4492753" cy="96454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6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2" name="Rectangle 1"/>
          <p:cNvSpPr/>
          <p:nvPr userDrawn="1"/>
        </p:nvSpPr>
        <p:spPr bwMode="auto">
          <a:xfrm>
            <a:off x="269239" y="1450195"/>
            <a:ext cx="6274974" cy="3592580"/>
          </a:xfrm>
          <a:prstGeom prst="rect">
            <a:avLst/>
          </a:prstGeom>
          <a:solidFill>
            <a:srgbClr val="32145A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450209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249671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21950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gray">
          <a:xfrm>
            <a:off x="448525" y="6034000"/>
            <a:ext cx="1648360" cy="353933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1862577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05314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32041187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69432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619052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67653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2008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6"/>
            <a:ext cx="9860674" cy="778565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55144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6016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9343140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4972151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0060631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85731916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667045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216812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62379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675850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601426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771770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60546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686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</a:t>
            </a:r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051001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78712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5212281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84923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44731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87475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5960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5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9304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ocumentation/articles/marketplace-publishing-getting-started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AppSource</a:t>
            </a:r>
            <a:r>
              <a:rPr lang="en-US" dirty="0"/>
              <a:t>, Marketplace and CSP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0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9240" y="1186674"/>
            <a:ext cx="11615343" cy="4091409"/>
          </a:xfrm>
        </p:spPr>
        <p:txBody>
          <a:bodyPr/>
          <a:lstStyle/>
          <a:p>
            <a:r>
              <a:rPr lang="en-GB" dirty="0"/>
              <a:t>Deploying an Azure Marketplace VM from the Portal and PowerShell</a:t>
            </a:r>
          </a:p>
        </p:txBody>
      </p:sp>
    </p:spTree>
    <p:extLst>
      <p:ext uri="{BB962C8B-B14F-4D97-AF65-F5344CB8AC3E}">
        <p14:creationId xmlns:p14="http://schemas.microsoft.com/office/powerpoint/2010/main" val="429443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Publisher Flow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3" y="2308469"/>
            <a:ext cx="11160491" cy="21663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6032" y="6118274"/>
            <a:ext cx="11255969" cy="362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896386">
              <a:defRPr/>
            </a:pPr>
            <a:r>
              <a:rPr lang="en-US" sz="1765" kern="0" dirty="0">
                <a:solidFill>
                  <a:sysClr val="windowText" lastClr="000000"/>
                </a:solidFill>
                <a:hlinkClick r:id="rId3"/>
              </a:rPr>
              <a:t>https://azure.microsoft.com/en-us/documentation/articles/marketplace-publishing-getting-started/</a:t>
            </a:r>
            <a:endParaRPr lang="en-US" sz="1765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57418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37" y="103291"/>
            <a:ext cx="11802927" cy="1810358"/>
          </a:xfrm>
        </p:spPr>
        <p:txBody>
          <a:bodyPr/>
          <a:lstStyle/>
          <a:p>
            <a:r>
              <a:rPr lang="EN-US" sz="5882" dirty="0"/>
              <a:t>Explore popular software running on Azure!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398" y="2117002"/>
            <a:ext cx="8485602" cy="4773151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96982" y="2457873"/>
            <a:ext cx="3510997" cy="4091409"/>
          </a:xfrm>
          <a:prstGeom prst="rect">
            <a:avLst/>
          </a:prstGeom>
        </p:spPr>
        <p:txBody>
          <a:bodyPr vert="horz" wrap="square" lIns="143428" tIns="89642" rIns="143428" bIns="89642" rtlCol="0" anchor="t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600" b="0" kern="1200" cap="none" spc="-102" baseline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14367">
              <a:defRPr/>
            </a:pPr>
            <a:r>
              <a:rPr lang="en-US" sz="4705" spc="-100" dirty="0"/>
              <a:t>Visit the Azure Marketplace Arcade!</a:t>
            </a:r>
          </a:p>
          <a:p>
            <a:pPr defTabSz="914367">
              <a:defRPr/>
            </a:pPr>
            <a:endParaRPr lang="en-US" sz="4705" spc="-100" dirty="0"/>
          </a:p>
          <a:p>
            <a:pPr defTabSz="914367">
              <a:defRPr/>
            </a:pPr>
            <a:r>
              <a:rPr lang="en-US" sz="2353" spc="-100" dirty="0"/>
              <a:t>MS20—located at back left of Microsoft Showcase</a:t>
            </a:r>
          </a:p>
        </p:txBody>
      </p:sp>
    </p:spTree>
    <p:extLst>
      <p:ext uri="{BB962C8B-B14F-4D97-AF65-F5344CB8AC3E}">
        <p14:creationId xmlns:p14="http://schemas.microsoft.com/office/powerpoint/2010/main" val="115496430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CSP</a:t>
            </a:r>
          </a:p>
        </p:txBody>
      </p:sp>
    </p:spTree>
    <p:extLst>
      <p:ext uri="{BB962C8B-B14F-4D97-AF65-F5344CB8AC3E}">
        <p14:creationId xmlns:p14="http://schemas.microsoft.com/office/powerpoint/2010/main" val="347401492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1" y="1217195"/>
            <a:ext cx="5378548" cy="1080745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82922828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50948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5487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59" b="3770"/>
          <a:stretch/>
        </p:blipFill>
        <p:spPr>
          <a:xfrm>
            <a:off x="1" y="487"/>
            <a:ext cx="12192000" cy="6857650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866" y="487"/>
            <a:ext cx="12190271" cy="6861866"/>
          </a:xfrm>
          <a:prstGeom prst="rect">
            <a:avLst/>
          </a:prstGeom>
          <a:solidFill>
            <a:schemeClr val="bg1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896386">
              <a:lnSpc>
                <a:spcPct val="90000"/>
              </a:lnSpc>
              <a:spcBef>
                <a:spcPts val="800"/>
              </a:spcBef>
              <a:defRPr/>
            </a:pPr>
            <a:endParaRPr lang="en-US" sz="2666" kern="0" dirty="0" err="1">
              <a:solidFill>
                <a:sysClr val="windowText" lastClr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9210" y="469765"/>
            <a:ext cx="1259821" cy="269962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8888650" y="2692407"/>
            <a:ext cx="2061755" cy="2061755"/>
            <a:chOff x="9066885" y="2745899"/>
            <a:chExt cx="2103097" cy="2103097"/>
          </a:xfrm>
        </p:grpSpPr>
        <p:sp>
          <p:nvSpPr>
            <p:cNvPr id="45" name="Oval 44"/>
            <p:cNvSpPr/>
            <p:nvPr/>
          </p:nvSpPr>
          <p:spPr bwMode="auto">
            <a:xfrm>
              <a:off x="9066885" y="2745899"/>
              <a:ext cx="2103097" cy="2103097"/>
            </a:xfrm>
            <a:prstGeom prst="ellipse">
              <a:avLst/>
            </a:prstGeom>
            <a:solidFill>
              <a:schemeClr val="bg2">
                <a:alpha val="90000"/>
              </a:schemeClr>
            </a:solidFill>
            <a:ln w="2540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353" kern="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3" name="Freeform 13"/>
            <p:cNvSpPr>
              <a:spLocks noChangeAspect="1" noEditPoints="1"/>
            </p:cNvSpPr>
            <p:nvPr/>
          </p:nvSpPr>
          <p:spPr bwMode="auto">
            <a:xfrm>
              <a:off x="9734846" y="3492866"/>
              <a:ext cx="792574" cy="710763"/>
            </a:xfrm>
            <a:custGeom>
              <a:avLst/>
              <a:gdLst>
                <a:gd name="T0" fmla="*/ 68 w 128"/>
                <a:gd name="T1" fmla="*/ 72 h 115"/>
                <a:gd name="T2" fmla="*/ 60 w 128"/>
                <a:gd name="T3" fmla="*/ 80 h 115"/>
                <a:gd name="T4" fmla="*/ 128 w 128"/>
                <a:gd name="T5" fmla="*/ 96 h 115"/>
                <a:gd name="T6" fmla="*/ 119 w 128"/>
                <a:gd name="T7" fmla="*/ 106 h 115"/>
                <a:gd name="T8" fmla="*/ 102 w 128"/>
                <a:gd name="T9" fmla="*/ 115 h 115"/>
                <a:gd name="T10" fmla="*/ 93 w 128"/>
                <a:gd name="T11" fmla="*/ 115 h 115"/>
                <a:gd name="T12" fmla="*/ 63 w 128"/>
                <a:gd name="T13" fmla="*/ 96 h 115"/>
                <a:gd name="T14" fmla="*/ 0 w 128"/>
                <a:gd name="T15" fmla="*/ 0 h 115"/>
                <a:gd name="T16" fmla="*/ 128 w 128"/>
                <a:gd name="T17" fmla="*/ 96 h 115"/>
                <a:gd name="T18" fmla="*/ 113 w 128"/>
                <a:gd name="T19" fmla="*/ 88 h 115"/>
                <a:gd name="T20" fmla="*/ 111 w 128"/>
                <a:gd name="T21" fmla="*/ 80 h 115"/>
                <a:gd name="T22" fmla="*/ 110 w 128"/>
                <a:gd name="T23" fmla="*/ 80 h 115"/>
                <a:gd name="T24" fmla="*/ 86 w 128"/>
                <a:gd name="T25" fmla="*/ 59 h 115"/>
                <a:gd name="T26" fmla="*/ 82 w 128"/>
                <a:gd name="T27" fmla="*/ 59 h 115"/>
                <a:gd name="T28" fmla="*/ 82 w 128"/>
                <a:gd name="T29" fmla="*/ 96 h 115"/>
                <a:gd name="T30" fmla="*/ 69 w 128"/>
                <a:gd name="T31" fmla="*/ 89 h 115"/>
                <a:gd name="T32" fmla="*/ 67 w 128"/>
                <a:gd name="T33" fmla="*/ 89 h 115"/>
                <a:gd name="T34" fmla="*/ 72 w 128"/>
                <a:gd name="T35" fmla="*/ 96 h 115"/>
                <a:gd name="T36" fmla="*/ 84 w 128"/>
                <a:gd name="T37" fmla="*/ 108 h 115"/>
                <a:gd name="T38" fmla="*/ 101 w 128"/>
                <a:gd name="T39" fmla="*/ 108 h 115"/>
                <a:gd name="T40" fmla="*/ 111 w 128"/>
                <a:gd name="T41" fmla="*/ 108 h 115"/>
                <a:gd name="T42" fmla="*/ 113 w 128"/>
                <a:gd name="T43" fmla="*/ 96 h 115"/>
                <a:gd name="T44" fmla="*/ 8 w 128"/>
                <a:gd name="T45" fmla="*/ 8 h 115"/>
                <a:gd name="T46" fmla="*/ 60 w 128"/>
                <a:gd name="T47" fmla="*/ 88 h 115"/>
                <a:gd name="T48" fmla="*/ 68 w 128"/>
                <a:gd name="T49" fmla="*/ 82 h 115"/>
                <a:gd name="T50" fmla="*/ 76 w 128"/>
                <a:gd name="T51" fmla="*/ 87 h 115"/>
                <a:gd name="T52" fmla="*/ 76 w 128"/>
                <a:gd name="T53" fmla="*/ 76 h 115"/>
                <a:gd name="T54" fmla="*/ 76 w 128"/>
                <a:gd name="T55" fmla="*/ 62 h 115"/>
                <a:gd name="T56" fmla="*/ 84 w 128"/>
                <a:gd name="T57" fmla="*/ 50 h 115"/>
                <a:gd name="T58" fmla="*/ 92 w 128"/>
                <a:gd name="T59" fmla="*/ 64 h 115"/>
                <a:gd name="T60" fmla="*/ 92 w 128"/>
                <a:gd name="T61" fmla="*/ 72 h 115"/>
                <a:gd name="T62" fmla="*/ 97 w 128"/>
                <a:gd name="T63" fmla="*/ 72 h 115"/>
                <a:gd name="T64" fmla="*/ 119 w 128"/>
                <a:gd name="T65" fmla="*/ 82 h 115"/>
                <a:gd name="T66" fmla="*/ 120 w 128"/>
                <a:gd name="T67" fmla="*/ 8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8" h="115">
                  <a:moveTo>
                    <a:pt x="60" y="72"/>
                  </a:moveTo>
                  <a:cubicBezTo>
                    <a:pt x="68" y="72"/>
                    <a:pt x="68" y="72"/>
                    <a:pt x="68" y="72"/>
                  </a:cubicBezTo>
                  <a:cubicBezTo>
                    <a:pt x="68" y="80"/>
                    <a:pt x="68" y="80"/>
                    <a:pt x="68" y="80"/>
                  </a:cubicBezTo>
                  <a:cubicBezTo>
                    <a:pt x="60" y="80"/>
                    <a:pt x="60" y="80"/>
                    <a:pt x="60" y="80"/>
                  </a:cubicBezTo>
                  <a:lnTo>
                    <a:pt x="60" y="72"/>
                  </a:lnTo>
                  <a:close/>
                  <a:moveTo>
                    <a:pt x="128" y="96"/>
                  </a:moveTo>
                  <a:cubicBezTo>
                    <a:pt x="119" y="96"/>
                    <a:pt x="119" y="96"/>
                    <a:pt x="119" y="96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9" y="111"/>
                    <a:pt x="116" y="115"/>
                    <a:pt x="111" y="115"/>
                  </a:cubicBezTo>
                  <a:cubicBezTo>
                    <a:pt x="108" y="115"/>
                    <a:pt x="105" y="115"/>
                    <a:pt x="102" y="115"/>
                  </a:cubicBezTo>
                  <a:cubicBezTo>
                    <a:pt x="102" y="115"/>
                    <a:pt x="102" y="115"/>
                    <a:pt x="102" y="115"/>
                  </a:cubicBezTo>
                  <a:cubicBezTo>
                    <a:pt x="98" y="115"/>
                    <a:pt x="96" y="115"/>
                    <a:pt x="93" y="115"/>
                  </a:cubicBezTo>
                  <a:cubicBezTo>
                    <a:pt x="84" y="115"/>
                    <a:pt x="81" y="114"/>
                    <a:pt x="79" y="112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8" y="0"/>
                    <a:pt x="128" y="0"/>
                    <a:pt x="128" y="0"/>
                  </a:cubicBezTo>
                  <a:lnTo>
                    <a:pt x="128" y="96"/>
                  </a:lnTo>
                  <a:close/>
                  <a:moveTo>
                    <a:pt x="113" y="96"/>
                  </a:moveTo>
                  <a:cubicBezTo>
                    <a:pt x="113" y="88"/>
                    <a:pt x="113" y="88"/>
                    <a:pt x="113" y="88"/>
                  </a:cubicBezTo>
                  <a:cubicBezTo>
                    <a:pt x="113" y="82"/>
                    <a:pt x="113" y="82"/>
                    <a:pt x="113" y="82"/>
                  </a:cubicBezTo>
                  <a:cubicBezTo>
                    <a:pt x="113" y="81"/>
                    <a:pt x="112" y="80"/>
                    <a:pt x="111" y="8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80"/>
                    <a:pt x="110" y="80"/>
                    <a:pt x="110" y="80"/>
                  </a:cubicBezTo>
                  <a:cubicBezTo>
                    <a:pt x="86" y="77"/>
                    <a:pt x="86" y="77"/>
                    <a:pt x="86" y="77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8"/>
                    <a:pt x="85" y="57"/>
                    <a:pt x="84" y="57"/>
                  </a:cubicBezTo>
                  <a:cubicBezTo>
                    <a:pt x="83" y="57"/>
                    <a:pt x="82" y="58"/>
                    <a:pt x="82" y="5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03"/>
                    <a:pt x="82" y="103"/>
                    <a:pt x="82" y="103"/>
                  </a:cubicBezTo>
                  <a:cubicBezTo>
                    <a:pt x="69" y="89"/>
                    <a:pt x="69" y="89"/>
                    <a:pt x="69" y="89"/>
                  </a:cubicBezTo>
                  <a:cubicBezTo>
                    <a:pt x="69" y="89"/>
                    <a:pt x="68" y="89"/>
                    <a:pt x="68" y="89"/>
                  </a:cubicBezTo>
                  <a:cubicBezTo>
                    <a:pt x="67" y="89"/>
                    <a:pt x="67" y="89"/>
                    <a:pt x="67" y="89"/>
                  </a:cubicBezTo>
                  <a:cubicBezTo>
                    <a:pt x="66" y="90"/>
                    <a:pt x="66" y="91"/>
                    <a:pt x="67" y="91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6" y="109"/>
                    <a:pt x="93" y="109"/>
                  </a:cubicBezTo>
                  <a:cubicBezTo>
                    <a:pt x="96" y="109"/>
                    <a:pt x="98" y="108"/>
                    <a:pt x="101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5" y="108"/>
                    <a:pt x="108" y="108"/>
                    <a:pt x="111" y="108"/>
                  </a:cubicBezTo>
                  <a:cubicBezTo>
                    <a:pt x="112" y="108"/>
                    <a:pt x="113" y="107"/>
                    <a:pt x="113" y="106"/>
                  </a:cubicBezTo>
                  <a:lnTo>
                    <a:pt x="113" y="96"/>
                  </a:lnTo>
                  <a:close/>
                  <a:moveTo>
                    <a:pt x="120" y="8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60" y="88"/>
                    <a:pt x="60" y="88"/>
                    <a:pt x="60" y="88"/>
                  </a:cubicBezTo>
                  <a:cubicBezTo>
                    <a:pt x="61" y="87"/>
                    <a:pt x="61" y="86"/>
                    <a:pt x="62" y="85"/>
                  </a:cubicBezTo>
                  <a:cubicBezTo>
                    <a:pt x="64" y="83"/>
                    <a:pt x="66" y="82"/>
                    <a:pt x="68" y="82"/>
                  </a:cubicBezTo>
                  <a:cubicBezTo>
                    <a:pt x="70" y="82"/>
                    <a:pt x="72" y="83"/>
                    <a:pt x="73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6" y="54"/>
                    <a:pt x="80" y="50"/>
                    <a:pt x="84" y="50"/>
                  </a:cubicBezTo>
                  <a:cubicBezTo>
                    <a:pt x="89" y="50"/>
                    <a:pt x="92" y="54"/>
                    <a:pt x="92" y="59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97" y="72"/>
                    <a:pt x="97" y="72"/>
                    <a:pt x="97" y="72"/>
                  </a:cubicBezTo>
                  <a:cubicBezTo>
                    <a:pt x="97" y="72"/>
                    <a:pt x="97" y="72"/>
                    <a:pt x="97" y="72"/>
                  </a:cubicBezTo>
                  <a:cubicBezTo>
                    <a:pt x="111" y="74"/>
                    <a:pt x="111" y="74"/>
                    <a:pt x="111" y="74"/>
                  </a:cubicBezTo>
                  <a:cubicBezTo>
                    <a:pt x="116" y="74"/>
                    <a:pt x="119" y="78"/>
                    <a:pt x="119" y="82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8"/>
                    <a:pt x="120" y="88"/>
                    <a:pt x="120" y="88"/>
                  </a:cubicBezTo>
                  <a:lnTo>
                    <a:pt x="120" y="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720320" y="2692407"/>
            <a:ext cx="2061755" cy="2061755"/>
            <a:chOff x="3932237" y="3410515"/>
            <a:chExt cx="2103097" cy="2103097"/>
          </a:xfrm>
        </p:grpSpPr>
        <p:sp>
          <p:nvSpPr>
            <p:cNvPr id="37" name="Oval 36"/>
            <p:cNvSpPr/>
            <p:nvPr/>
          </p:nvSpPr>
          <p:spPr bwMode="auto">
            <a:xfrm>
              <a:off x="3932237" y="3410515"/>
              <a:ext cx="2103097" cy="2103097"/>
            </a:xfrm>
            <a:prstGeom prst="ellipse">
              <a:avLst/>
            </a:prstGeom>
            <a:solidFill>
              <a:schemeClr val="bg2">
                <a:alpha val="90000"/>
              </a:schemeClr>
            </a:solidFill>
            <a:ln w="2540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353" kern="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2" name="Freeform 5"/>
            <p:cNvSpPr>
              <a:spLocks noChangeAspect="1" noEditPoints="1"/>
            </p:cNvSpPr>
            <p:nvPr/>
          </p:nvSpPr>
          <p:spPr bwMode="auto">
            <a:xfrm>
              <a:off x="4715797" y="4121030"/>
              <a:ext cx="535976" cy="682066"/>
            </a:xfrm>
            <a:custGeom>
              <a:avLst/>
              <a:gdLst>
                <a:gd name="T0" fmla="*/ 3 w 78"/>
                <a:gd name="T1" fmla="*/ 75 h 100"/>
                <a:gd name="T2" fmla="*/ 25 w 78"/>
                <a:gd name="T3" fmla="*/ 97 h 100"/>
                <a:gd name="T4" fmla="*/ 44 w 78"/>
                <a:gd name="T5" fmla="*/ 100 h 100"/>
                <a:gd name="T6" fmla="*/ 67 w 78"/>
                <a:gd name="T7" fmla="*/ 100 h 100"/>
                <a:gd name="T8" fmla="*/ 78 w 78"/>
                <a:gd name="T9" fmla="*/ 89 h 100"/>
                <a:gd name="T10" fmla="*/ 78 w 78"/>
                <a:gd name="T11" fmla="*/ 58 h 100"/>
                <a:gd name="T12" fmla="*/ 69 w 78"/>
                <a:gd name="T13" fmla="*/ 48 h 100"/>
                <a:gd name="T14" fmla="*/ 47 w 78"/>
                <a:gd name="T15" fmla="*/ 45 h 100"/>
                <a:gd name="T16" fmla="*/ 48 w 78"/>
                <a:gd name="T17" fmla="*/ 44 h 100"/>
                <a:gd name="T18" fmla="*/ 57 w 78"/>
                <a:gd name="T19" fmla="*/ 25 h 100"/>
                <a:gd name="T20" fmla="*/ 31 w 78"/>
                <a:gd name="T21" fmla="*/ 0 h 100"/>
                <a:gd name="T22" fmla="*/ 7 w 78"/>
                <a:gd name="T23" fmla="*/ 25 h 100"/>
                <a:gd name="T24" fmla="*/ 11 w 78"/>
                <a:gd name="T25" fmla="*/ 39 h 100"/>
                <a:gd name="T26" fmla="*/ 21 w 78"/>
                <a:gd name="T27" fmla="*/ 48 h 100"/>
                <a:gd name="T28" fmla="*/ 22 w 78"/>
                <a:gd name="T29" fmla="*/ 49 h 100"/>
                <a:gd name="T30" fmla="*/ 22 w 78"/>
                <a:gd name="T31" fmla="*/ 66 h 100"/>
                <a:gd name="T32" fmla="*/ 17 w 78"/>
                <a:gd name="T33" fmla="*/ 61 h 100"/>
                <a:gd name="T34" fmla="*/ 9 w 78"/>
                <a:gd name="T35" fmla="*/ 59 h 100"/>
                <a:gd name="T36" fmla="*/ 3 w 78"/>
                <a:gd name="T37" fmla="*/ 61 h 100"/>
                <a:gd name="T38" fmla="*/ 3 w 78"/>
                <a:gd name="T39" fmla="*/ 75 h 100"/>
                <a:gd name="T40" fmla="*/ 21 w 78"/>
                <a:gd name="T41" fmla="*/ 39 h 100"/>
                <a:gd name="T42" fmla="*/ 13 w 78"/>
                <a:gd name="T43" fmla="*/ 25 h 100"/>
                <a:gd name="T44" fmla="*/ 31 w 78"/>
                <a:gd name="T45" fmla="*/ 7 h 100"/>
                <a:gd name="T46" fmla="*/ 50 w 78"/>
                <a:gd name="T47" fmla="*/ 25 h 100"/>
                <a:gd name="T48" fmla="*/ 44 w 78"/>
                <a:gd name="T49" fmla="*/ 39 h 100"/>
                <a:gd name="T50" fmla="*/ 42 w 78"/>
                <a:gd name="T51" fmla="*/ 41 h 100"/>
                <a:gd name="T52" fmla="*/ 42 w 78"/>
                <a:gd name="T53" fmla="*/ 26 h 100"/>
                <a:gd name="T54" fmla="*/ 31 w 78"/>
                <a:gd name="T55" fmla="*/ 15 h 100"/>
                <a:gd name="T56" fmla="*/ 22 w 78"/>
                <a:gd name="T57" fmla="*/ 26 h 100"/>
                <a:gd name="T58" fmla="*/ 22 w 78"/>
                <a:gd name="T59" fmla="*/ 40 h 100"/>
                <a:gd name="T60" fmla="*/ 21 w 78"/>
                <a:gd name="T61" fmla="*/ 39 h 100"/>
                <a:gd name="T62" fmla="*/ 7 w 78"/>
                <a:gd name="T63" fmla="*/ 66 h 100"/>
                <a:gd name="T64" fmla="*/ 12 w 78"/>
                <a:gd name="T65" fmla="*/ 66 h 100"/>
                <a:gd name="T66" fmla="*/ 28 w 78"/>
                <a:gd name="T67" fmla="*/ 83 h 100"/>
                <a:gd name="T68" fmla="*/ 28 w 78"/>
                <a:gd name="T69" fmla="*/ 26 h 100"/>
                <a:gd name="T70" fmla="*/ 31 w 78"/>
                <a:gd name="T71" fmla="*/ 23 h 100"/>
                <a:gd name="T72" fmla="*/ 35 w 78"/>
                <a:gd name="T73" fmla="*/ 26 h 100"/>
                <a:gd name="T74" fmla="*/ 35 w 78"/>
                <a:gd name="T75" fmla="*/ 51 h 100"/>
                <a:gd name="T76" fmla="*/ 67 w 78"/>
                <a:gd name="T77" fmla="*/ 54 h 100"/>
                <a:gd name="T78" fmla="*/ 67 w 78"/>
                <a:gd name="T79" fmla="*/ 54 h 100"/>
                <a:gd name="T80" fmla="*/ 72 w 78"/>
                <a:gd name="T81" fmla="*/ 58 h 100"/>
                <a:gd name="T82" fmla="*/ 72 w 78"/>
                <a:gd name="T83" fmla="*/ 89 h 100"/>
                <a:gd name="T84" fmla="*/ 67 w 78"/>
                <a:gd name="T85" fmla="*/ 94 h 100"/>
                <a:gd name="T86" fmla="*/ 44 w 78"/>
                <a:gd name="T87" fmla="*/ 94 h 100"/>
                <a:gd name="T88" fmla="*/ 31 w 78"/>
                <a:gd name="T89" fmla="*/ 92 h 100"/>
                <a:gd name="T90" fmla="*/ 31 w 78"/>
                <a:gd name="T91" fmla="*/ 92 h 100"/>
                <a:gd name="T92" fmla="*/ 7 w 78"/>
                <a:gd name="T93" fmla="*/ 70 h 100"/>
                <a:gd name="T94" fmla="*/ 7 w 78"/>
                <a:gd name="T95" fmla="*/ 6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8" h="100">
                  <a:moveTo>
                    <a:pt x="3" y="75"/>
                  </a:moveTo>
                  <a:cubicBezTo>
                    <a:pt x="25" y="97"/>
                    <a:pt x="25" y="97"/>
                    <a:pt x="25" y="97"/>
                  </a:cubicBezTo>
                  <a:cubicBezTo>
                    <a:pt x="28" y="100"/>
                    <a:pt x="32" y="100"/>
                    <a:pt x="44" y="100"/>
                  </a:cubicBezTo>
                  <a:cubicBezTo>
                    <a:pt x="67" y="100"/>
                    <a:pt x="67" y="100"/>
                    <a:pt x="67" y="100"/>
                  </a:cubicBezTo>
                  <a:cubicBezTo>
                    <a:pt x="74" y="100"/>
                    <a:pt x="78" y="94"/>
                    <a:pt x="78" y="8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8" y="52"/>
                    <a:pt x="74" y="48"/>
                    <a:pt x="69" y="48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55" y="38"/>
                    <a:pt x="57" y="32"/>
                    <a:pt x="57" y="25"/>
                  </a:cubicBezTo>
                  <a:cubicBezTo>
                    <a:pt x="57" y="11"/>
                    <a:pt x="46" y="0"/>
                    <a:pt x="31" y="0"/>
                  </a:cubicBezTo>
                  <a:cubicBezTo>
                    <a:pt x="18" y="0"/>
                    <a:pt x="7" y="12"/>
                    <a:pt x="7" y="25"/>
                  </a:cubicBezTo>
                  <a:cubicBezTo>
                    <a:pt x="7" y="31"/>
                    <a:pt x="8" y="35"/>
                    <a:pt x="11" y="39"/>
                  </a:cubicBezTo>
                  <a:cubicBezTo>
                    <a:pt x="13" y="42"/>
                    <a:pt x="16" y="46"/>
                    <a:pt x="21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0"/>
                    <a:pt x="13" y="59"/>
                    <a:pt x="9" y="59"/>
                  </a:cubicBezTo>
                  <a:cubicBezTo>
                    <a:pt x="7" y="59"/>
                    <a:pt x="5" y="59"/>
                    <a:pt x="3" y="61"/>
                  </a:cubicBezTo>
                  <a:cubicBezTo>
                    <a:pt x="0" y="65"/>
                    <a:pt x="0" y="71"/>
                    <a:pt x="3" y="75"/>
                  </a:cubicBezTo>
                  <a:close/>
                  <a:moveTo>
                    <a:pt x="21" y="39"/>
                  </a:moveTo>
                  <a:cubicBezTo>
                    <a:pt x="16" y="36"/>
                    <a:pt x="13" y="31"/>
                    <a:pt x="13" y="25"/>
                  </a:cubicBezTo>
                  <a:cubicBezTo>
                    <a:pt x="13" y="15"/>
                    <a:pt x="22" y="7"/>
                    <a:pt x="31" y="7"/>
                  </a:cubicBezTo>
                  <a:cubicBezTo>
                    <a:pt x="41" y="7"/>
                    <a:pt x="50" y="15"/>
                    <a:pt x="50" y="25"/>
                  </a:cubicBezTo>
                  <a:cubicBezTo>
                    <a:pt x="50" y="30"/>
                    <a:pt x="48" y="35"/>
                    <a:pt x="44" y="39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1"/>
                    <a:pt x="38" y="15"/>
                    <a:pt x="31" y="15"/>
                  </a:cubicBezTo>
                  <a:cubicBezTo>
                    <a:pt x="26" y="15"/>
                    <a:pt x="22" y="21"/>
                    <a:pt x="22" y="26"/>
                  </a:cubicBezTo>
                  <a:cubicBezTo>
                    <a:pt x="22" y="40"/>
                    <a:pt x="22" y="40"/>
                    <a:pt x="22" y="40"/>
                  </a:cubicBezTo>
                  <a:lnTo>
                    <a:pt x="21" y="39"/>
                  </a:lnTo>
                  <a:close/>
                  <a:moveTo>
                    <a:pt x="7" y="66"/>
                  </a:moveTo>
                  <a:cubicBezTo>
                    <a:pt x="12" y="66"/>
                    <a:pt x="12" y="66"/>
                    <a:pt x="12" y="66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5"/>
                    <a:pt x="30" y="23"/>
                    <a:pt x="31" y="23"/>
                  </a:cubicBezTo>
                  <a:cubicBezTo>
                    <a:pt x="35" y="23"/>
                    <a:pt x="35" y="25"/>
                    <a:pt x="35" y="2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4"/>
                    <a:pt x="72" y="56"/>
                    <a:pt x="72" y="58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72" y="91"/>
                    <a:pt x="70" y="94"/>
                    <a:pt x="67" y="94"/>
                  </a:cubicBezTo>
                  <a:cubicBezTo>
                    <a:pt x="44" y="94"/>
                    <a:pt x="44" y="94"/>
                    <a:pt x="44" y="94"/>
                  </a:cubicBezTo>
                  <a:cubicBezTo>
                    <a:pt x="34" y="94"/>
                    <a:pt x="31" y="92"/>
                    <a:pt x="31" y="92"/>
                  </a:cubicBezTo>
                  <a:cubicBezTo>
                    <a:pt x="31" y="92"/>
                    <a:pt x="31" y="92"/>
                    <a:pt x="31" y="92"/>
                  </a:cubicBezTo>
                  <a:cubicBezTo>
                    <a:pt x="7" y="70"/>
                    <a:pt x="7" y="70"/>
                    <a:pt x="7" y="70"/>
                  </a:cubicBezTo>
                  <a:lnTo>
                    <a:pt x="7" y="66"/>
                  </a:lnTo>
                  <a:close/>
                </a:path>
              </a:pathLst>
            </a:custGeom>
            <a:solidFill>
              <a:schemeClr val="tx1"/>
            </a:solidFill>
            <a:extLst/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4102" y="4810583"/>
            <a:ext cx="3585699" cy="1104318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16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algn="ctr" defTabSz="896386">
              <a:defRPr/>
            </a:pPr>
            <a:r>
              <a:rPr lang="en-US" sz="1961" b="1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Simplifies the discovery, </a:t>
            </a:r>
            <a:br>
              <a:rPr lang="en-US" sz="1961" b="1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en-US" sz="1961" b="1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trial, and acquisition of </a:t>
            </a:r>
            <a:br>
              <a:rPr lang="en-US" sz="1961" b="1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en-US" sz="1961" b="1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line-of-business apps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958367" y="4810583"/>
            <a:ext cx="3585699" cy="1104318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16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algn="ctr" defTabSz="896386">
              <a:defRPr/>
            </a:pPr>
            <a:r>
              <a:rPr lang="en-US" sz="1961" b="1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An ecosystem to help business users get started using apps faster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261120" y="4810583"/>
            <a:ext cx="3585699" cy="1104318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16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algn="ctr" defTabSz="896386">
              <a:defRPr/>
            </a:pPr>
            <a:r>
              <a:rPr lang="en-US" sz="1961" b="1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Helps business users do </a:t>
            </a:r>
            <a:br>
              <a:rPr lang="en-US" sz="1961" b="1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</a:br>
            <a:r>
              <a:rPr lang="en-US" sz="1961" b="1" kern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more with their existing Microsoft Apps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240" y="1187962"/>
            <a:ext cx="11743099" cy="561211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 defTabSz="896386">
              <a:lnSpc>
                <a:spcPct val="90000"/>
              </a:lnSpc>
              <a:defRPr/>
            </a:pPr>
            <a:r>
              <a:rPr lang="en-US" sz="1961" b="1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One destination for business users to discover, trial, and acquire line-of-business SaaS apps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69240" y="291514"/>
            <a:ext cx="8301267" cy="8964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Microsoft AppSource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51990" y="2692407"/>
            <a:ext cx="2061755" cy="2061755"/>
            <a:chOff x="563058" y="2745899"/>
            <a:chExt cx="2103097" cy="2103097"/>
          </a:xfrm>
        </p:grpSpPr>
        <p:sp>
          <p:nvSpPr>
            <p:cNvPr id="31" name="Oval 30"/>
            <p:cNvSpPr/>
            <p:nvPr/>
          </p:nvSpPr>
          <p:spPr bwMode="auto">
            <a:xfrm>
              <a:off x="563058" y="2745899"/>
              <a:ext cx="2103097" cy="2103097"/>
            </a:xfrm>
            <a:prstGeom prst="ellipse">
              <a:avLst/>
            </a:prstGeom>
            <a:solidFill>
              <a:schemeClr val="bg2">
                <a:alpha val="90000"/>
              </a:schemeClr>
            </a:solidFill>
            <a:ln w="2540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353" kern="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296313" y="3479947"/>
              <a:ext cx="636587" cy="635000"/>
              <a:chOff x="773" y="2192"/>
              <a:chExt cx="401" cy="400"/>
            </a:xfrm>
          </p:grpSpPr>
          <p:sp>
            <p:nvSpPr>
              <p:cNvPr id="12" name="Oval 5"/>
              <p:cNvSpPr>
                <a:spLocks noChangeArrowheads="1"/>
              </p:cNvSpPr>
              <p:nvPr/>
            </p:nvSpPr>
            <p:spPr bwMode="auto">
              <a:xfrm>
                <a:off x="932" y="2192"/>
                <a:ext cx="242" cy="241"/>
              </a:xfrm>
              <a:prstGeom prst="ellipse">
                <a:avLst/>
              </a:prstGeom>
              <a:noFill/>
              <a:ln w="476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896386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3" name="Line 6"/>
              <p:cNvSpPr>
                <a:spLocks noChangeShapeType="1"/>
              </p:cNvSpPr>
              <p:nvPr/>
            </p:nvSpPr>
            <p:spPr bwMode="auto">
              <a:xfrm flipH="1">
                <a:off x="773" y="2397"/>
                <a:ext cx="192" cy="195"/>
              </a:xfrm>
              <a:prstGeom prst="line">
                <a:avLst/>
              </a:prstGeom>
              <a:noFill/>
              <a:ln w="476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896386">
                  <a:defRPr/>
                </a:pPr>
                <a:endParaRPr lang="en-US" sz="1765" kern="0">
                  <a:solidFill>
                    <a:sysClr val="windowText" lastClr="00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2659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1.99132E-7 1.97912E-6 L -1.99132E-7 0.07671 " pathEditMode="relative" rAng="0" ptsTypes="AA">
                                      <p:cBhvr>
                                        <p:cTn id="15" dur="6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83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5239E-6 4.15797E-6 L 4.45239E-6 0.07671 " pathEditMode="relative" rAng="0" ptsTypes="AA">
                                      <p:cBhvr>
                                        <p:cTn id="20" dur="6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8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8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5" grpId="0"/>
      <p:bldP spid="43" grpId="0"/>
      <p:bldP spid="51" grpId="0"/>
      <p:bldP spid="7" grpId="0"/>
      <p:bldP spid="7" grpId="1"/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1" y="232124"/>
            <a:ext cx="11655840" cy="899537"/>
          </a:xfrm>
        </p:spPr>
        <p:txBody>
          <a:bodyPr/>
          <a:lstStyle/>
          <a:p>
            <a:r>
              <a:rPr lang="en-US" dirty="0"/>
              <a:t>Partner opportunity</a:t>
            </a:r>
          </a:p>
        </p:txBody>
      </p:sp>
      <p:sp>
        <p:nvSpPr>
          <p:cNvPr id="439" name="TextBox 438"/>
          <p:cNvSpPr txBox="1"/>
          <p:nvPr/>
        </p:nvSpPr>
        <p:spPr>
          <a:xfrm>
            <a:off x="2317511" y="5894168"/>
            <a:ext cx="7556980" cy="615522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 algn="ctr" defTabSz="896386">
              <a:lnSpc>
                <a:spcPct val="90000"/>
              </a:lnSpc>
              <a:defRPr/>
            </a:pPr>
            <a:r>
              <a:rPr lang="en-US" sz="2353" kern="0" spc="-29" dirty="0">
                <a:gradFill>
                  <a:gsLst>
                    <a:gs pos="52679">
                      <a:schemeClr val="tx1"/>
                    </a:gs>
                    <a:gs pos="42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Global reach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" y="1764726"/>
            <a:ext cx="3187236" cy="3944269"/>
            <a:chOff x="0" y="1799616"/>
            <a:chExt cx="3251147" cy="4023360"/>
          </a:xfrm>
        </p:grpSpPr>
        <p:sp>
          <p:nvSpPr>
            <p:cNvPr id="5" name="Rectangle 4"/>
            <p:cNvSpPr/>
            <p:nvPr/>
          </p:nvSpPr>
          <p:spPr bwMode="auto">
            <a:xfrm>
              <a:off x="0" y="1799616"/>
              <a:ext cx="3251147" cy="402336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353" kern="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439808" y="2606191"/>
              <a:ext cx="2743234" cy="1868421"/>
              <a:chOff x="274639" y="2438806"/>
              <a:chExt cx="2743234" cy="1868421"/>
            </a:xfrm>
          </p:grpSpPr>
          <p:sp>
            <p:nvSpPr>
              <p:cNvPr id="1531" name="Content Placeholder 5"/>
              <p:cNvSpPr txBox="1">
                <a:spLocks/>
              </p:cNvSpPr>
              <p:nvPr/>
            </p:nvSpPr>
            <p:spPr>
              <a:xfrm>
                <a:off x="274639" y="2848409"/>
                <a:ext cx="2743234" cy="1458818"/>
              </a:xfrm>
              <a:prstGeom prst="rect">
                <a:avLst/>
              </a:prstGeom>
              <a:noFill/>
            </p:spPr>
            <p:txBody>
              <a:bodyPr wrap="square" lIns="179259" tIns="143407" rIns="179259" bIns="143407" anchor="t" anchorCtr="0">
                <a:spAutoFit/>
              </a:bodyPr>
              <a:lstStyle>
                <a:lvl1pPr marL="0" marR="0" indent="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None/>
                  <a:tabLst/>
                  <a:defRPr sz="2400" kern="1200" spc="0" baseline="0">
                    <a:gradFill>
                      <a:gsLst>
                        <a:gs pos="2655">
                          <a:schemeClr val="bg1"/>
                        </a:gs>
                        <a:gs pos="29000">
                          <a:schemeClr val="bg1"/>
                        </a:gs>
                      </a:gsLst>
                      <a:lin ang="5400000" scaled="0"/>
                    </a:gradFill>
                    <a:latin typeface="+mj-lt"/>
                    <a:ea typeface="+mn-ea"/>
                    <a:cs typeface="+mn-cs"/>
                  </a:defRPr>
                </a:lvl1pPr>
                <a:lvl2pPr marL="584200" marR="0" indent="-2413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2pPr>
                <a:lvl3pPr marL="8001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3pPr>
                <a:lvl4pPr marL="10287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4pPr>
                <a:lvl5pPr marL="1257300" marR="0" indent="-228600" algn="l" defTabSz="932742" rtl="0" eaLnBrk="1" fontAlgn="auto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kern="12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+mn-lt"/>
                    <a:ea typeface="+mn-ea"/>
                    <a:cs typeface="+mn-cs"/>
                  </a:defRPr>
                </a:lvl5pPr>
                <a:lvl6pPr marL="2565040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31412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97783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964155" indent="-233186" algn="l" defTabSz="932742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367">
                  <a:defRPr/>
                </a:pPr>
                <a:r>
                  <a:rPr lang="en-US" sz="2745" spc="-29" dirty="0">
                    <a:gradFill>
                      <a:gsLst>
                        <a:gs pos="12500">
                          <a:schemeClr val="bg1"/>
                        </a:gs>
                        <a:gs pos="30357">
                          <a:schemeClr val="bg1"/>
                        </a:gs>
                      </a:gsLst>
                      <a:lin ang="5400000" scaled="0"/>
                    </a:gradFill>
                  </a:rPr>
                  <a:t>Independent software vendors</a:t>
                </a:r>
              </a:p>
            </p:txBody>
          </p:sp>
          <p:sp>
            <p:nvSpPr>
              <p:cNvPr id="438" name="Freeform 9"/>
              <p:cNvSpPr>
                <a:spLocks noChangeAspect="1" noEditPoints="1"/>
              </p:cNvSpPr>
              <p:nvPr/>
            </p:nvSpPr>
            <p:spPr bwMode="auto">
              <a:xfrm>
                <a:off x="489614" y="2438806"/>
                <a:ext cx="445943" cy="365125"/>
              </a:xfrm>
              <a:custGeom>
                <a:avLst/>
                <a:gdLst>
                  <a:gd name="T0" fmla="*/ 116 w 128"/>
                  <a:gd name="T1" fmla="*/ 36 h 104"/>
                  <a:gd name="T2" fmla="*/ 124 w 128"/>
                  <a:gd name="T3" fmla="*/ 20 h 104"/>
                  <a:gd name="T4" fmla="*/ 104 w 128"/>
                  <a:gd name="T5" fmla="*/ 0 h 104"/>
                  <a:gd name="T6" fmla="*/ 84 w 128"/>
                  <a:gd name="T7" fmla="*/ 20 h 104"/>
                  <a:gd name="T8" fmla="*/ 92 w 128"/>
                  <a:gd name="T9" fmla="*/ 36 h 104"/>
                  <a:gd name="T10" fmla="*/ 84 w 128"/>
                  <a:gd name="T11" fmla="*/ 43 h 104"/>
                  <a:gd name="T12" fmla="*/ 64 w 128"/>
                  <a:gd name="T13" fmla="*/ 32 h 104"/>
                  <a:gd name="T14" fmla="*/ 44 w 128"/>
                  <a:gd name="T15" fmla="*/ 43 h 104"/>
                  <a:gd name="T16" fmla="*/ 36 w 128"/>
                  <a:gd name="T17" fmla="*/ 36 h 104"/>
                  <a:gd name="T18" fmla="*/ 44 w 128"/>
                  <a:gd name="T19" fmla="*/ 20 h 104"/>
                  <a:gd name="T20" fmla="*/ 24 w 128"/>
                  <a:gd name="T21" fmla="*/ 0 h 104"/>
                  <a:gd name="T22" fmla="*/ 4 w 128"/>
                  <a:gd name="T23" fmla="*/ 20 h 104"/>
                  <a:gd name="T24" fmla="*/ 12 w 128"/>
                  <a:gd name="T25" fmla="*/ 36 h 104"/>
                  <a:gd name="T26" fmla="*/ 0 w 128"/>
                  <a:gd name="T27" fmla="*/ 56 h 104"/>
                  <a:gd name="T28" fmla="*/ 8 w 128"/>
                  <a:gd name="T29" fmla="*/ 56 h 104"/>
                  <a:gd name="T30" fmla="*/ 24 w 128"/>
                  <a:gd name="T31" fmla="*/ 40 h 104"/>
                  <a:gd name="T32" fmla="*/ 40 w 128"/>
                  <a:gd name="T33" fmla="*/ 56 h 104"/>
                  <a:gd name="T34" fmla="*/ 50 w 128"/>
                  <a:gd name="T35" fmla="*/ 76 h 104"/>
                  <a:gd name="T36" fmla="*/ 32 w 128"/>
                  <a:gd name="T37" fmla="*/ 104 h 104"/>
                  <a:gd name="T38" fmla="*/ 40 w 128"/>
                  <a:gd name="T39" fmla="*/ 104 h 104"/>
                  <a:gd name="T40" fmla="*/ 64 w 128"/>
                  <a:gd name="T41" fmla="*/ 80 h 104"/>
                  <a:gd name="T42" fmla="*/ 88 w 128"/>
                  <a:gd name="T43" fmla="*/ 104 h 104"/>
                  <a:gd name="T44" fmla="*/ 96 w 128"/>
                  <a:gd name="T45" fmla="*/ 104 h 104"/>
                  <a:gd name="T46" fmla="*/ 78 w 128"/>
                  <a:gd name="T47" fmla="*/ 76 h 104"/>
                  <a:gd name="T48" fmla="*/ 88 w 128"/>
                  <a:gd name="T49" fmla="*/ 56 h 104"/>
                  <a:gd name="T50" fmla="*/ 104 w 128"/>
                  <a:gd name="T51" fmla="*/ 40 h 104"/>
                  <a:gd name="T52" fmla="*/ 120 w 128"/>
                  <a:gd name="T53" fmla="*/ 56 h 104"/>
                  <a:gd name="T54" fmla="*/ 128 w 128"/>
                  <a:gd name="T55" fmla="*/ 56 h 104"/>
                  <a:gd name="T56" fmla="*/ 116 w 128"/>
                  <a:gd name="T57" fmla="*/ 36 h 104"/>
                  <a:gd name="T58" fmla="*/ 12 w 128"/>
                  <a:gd name="T59" fmla="*/ 20 h 104"/>
                  <a:gd name="T60" fmla="*/ 24 w 128"/>
                  <a:gd name="T61" fmla="*/ 8 h 104"/>
                  <a:gd name="T62" fmla="*/ 36 w 128"/>
                  <a:gd name="T63" fmla="*/ 20 h 104"/>
                  <a:gd name="T64" fmla="*/ 24 w 128"/>
                  <a:gd name="T65" fmla="*/ 32 h 104"/>
                  <a:gd name="T66" fmla="*/ 12 w 128"/>
                  <a:gd name="T67" fmla="*/ 20 h 104"/>
                  <a:gd name="T68" fmla="*/ 64 w 128"/>
                  <a:gd name="T69" fmla="*/ 72 h 104"/>
                  <a:gd name="T70" fmla="*/ 48 w 128"/>
                  <a:gd name="T71" fmla="*/ 56 h 104"/>
                  <a:gd name="T72" fmla="*/ 64 w 128"/>
                  <a:gd name="T73" fmla="*/ 40 h 104"/>
                  <a:gd name="T74" fmla="*/ 80 w 128"/>
                  <a:gd name="T75" fmla="*/ 56 h 104"/>
                  <a:gd name="T76" fmla="*/ 64 w 128"/>
                  <a:gd name="T77" fmla="*/ 72 h 104"/>
                  <a:gd name="T78" fmla="*/ 92 w 128"/>
                  <a:gd name="T79" fmla="*/ 20 h 104"/>
                  <a:gd name="T80" fmla="*/ 104 w 128"/>
                  <a:gd name="T81" fmla="*/ 8 h 104"/>
                  <a:gd name="T82" fmla="*/ 116 w 128"/>
                  <a:gd name="T83" fmla="*/ 20 h 104"/>
                  <a:gd name="T84" fmla="*/ 104 w 128"/>
                  <a:gd name="T85" fmla="*/ 32 h 104"/>
                  <a:gd name="T86" fmla="*/ 92 w 128"/>
                  <a:gd name="T87" fmla="*/ 2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8" h="104">
                    <a:moveTo>
                      <a:pt x="116" y="36"/>
                    </a:moveTo>
                    <a:cubicBezTo>
                      <a:pt x="121" y="32"/>
                      <a:pt x="124" y="26"/>
                      <a:pt x="124" y="20"/>
                    </a:cubicBezTo>
                    <a:cubicBezTo>
                      <a:pt x="124" y="9"/>
                      <a:pt x="115" y="0"/>
                      <a:pt x="104" y="0"/>
                    </a:cubicBezTo>
                    <a:cubicBezTo>
                      <a:pt x="93" y="0"/>
                      <a:pt x="84" y="9"/>
                      <a:pt x="84" y="20"/>
                    </a:cubicBezTo>
                    <a:cubicBezTo>
                      <a:pt x="84" y="26"/>
                      <a:pt x="87" y="32"/>
                      <a:pt x="92" y="36"/>
                    </a:cubicBezTo>
                    <a:cubicBezTo>
                      <a:pt x="89" y="38"/>
                      <a:pt x="86" y="40"/>
                      <a:pt x="84" y="43"/>
                    </a:cubicBezTo>
                    <a:cubicBezTo>
                      <a:pt x="80" y="36"/>
                      <a:pt x="72" y="32"/>
                      <a:pt x="64" y="32"/>
                    </a:cubicBezTo>
                    <a:cubicBezTo>
                      <a:pt x="56" y="32"/>
                      <a:pt x="48" y="36"/>
                      <a:pt x="44" y="43"/>
                    </a:cubicBezTo>
                    <a:cubicBezTo>
                      <a:pt x="42" y="40"/>
                      <a:pt x="39" y="38"/>
                      <a:pt x="36" y="36"/>
                    </a:cubicBezTo>
                    <a:cubicBezTo>
                      <a:pt x="41" y="32"/>
                      <a:pt x="44" y="26"/>
                      <a:pt x="44" y="20"/>
                    </a:cubicBezTo>
                    <a:cubicBezTo>
                      <a:pt x="44" y="9"/>
                      <a:pt x="35" y="0"/>
                      <a:pt x="24" y="0"/>
                    </a:cubicBezTo>
                    <a:cubicBezTo>
                      <a:pt x="13" y="0"/>
                      <a:pt x="4" y="9"/>
                      <a:pt x="4" y="20"/>
                    </a:cubicBezTo>
                    <a:cubicBezTo>
                      <a:pt x="4" y="26"/>
                      <a:pt x="7" y="32"/>
                      <a:pt x="12" y="36"/>
                    </a:cubicBezTo>
                    <a:cubicBezTo>
                      <a:pt x="5" y="40"/>
                      <a:pt x="0" y="48"/>
                      <a:pt x="0" y="56"/>
                    </a:cubicBezTo>
                    <a:cubicBezTo>
                      <a:pt x="8" y="56"/>
                      <a:pt x="8" y="56"/>
                      <a:pt x="8" y="56"/>
                    </a:cubicBezTo>
                    <a:cubicBezTo>
                      <a:pt x="8" y="47"/>
                      <a:pt x="15" y="40"/>
                      <a:pt x="24" y="40"/>
                    </a:cubicBezTo>
                    <a:cubicBezTo>
                      <a:pt x="33" y="40"/>
                      <a:pt x="40" y="47"/>
                      <a:pt x="40" y="56"/>
                    </a:cubicBezTo>
                    <a:cubicBezTo>
                      <a:pt x="40" y="64"/>
                      <a:pt x="44" y="71"/>
                      <a:pt x="50" y="76"/>
                    </a:cubicBezTo>
                    <a:cubicBezTo>
                      <a:pt x="39" y="81"/>
                      <a:pt x="32" y="92"/>
                      <a:pt x="32" y="104"/>
                    </a:cubicBezTo>
                    <a:cubicBezTo>
                      <a:pt x="40" y="104"/>
                      <a:pt x="40" y="104"/>
                      <a:pt x="40" y="104"/>
                    </a:cubicBezTo>
                    <a:cubicBezTo>
                      <a:pt x="40" y="91"/>
                      <a:pt x="51" y="80"/>
                      <a:pt x="64" y="80"/>
                    </a:cubicBezTo>
                    <a:cubicBezTo>
                      <a:pt x="77" y="80"/>
                      <a:pt x="88" y="91"/>
                      <a:pt x="88" y="104"/>
                    </a:cubicBezTo>
                    <a:cubicBezTo>
                      <a:pt x="96" y="104"/>
                      <a:pt x="96" y="104"/>
                      <a:pt x="96" y="104"/>
                    </a:cubicBezTo>
                    <a:cubicBezTo>
                      <a:pt x="96" y="92"/>
                      <a:pt x="89" y="81"/>
                      <a:pt x="78" y="76"/>
                    </a:cubicBezTo>
                    <a:cubicBezTo>
                      <a:pt x="84" y="71"/>
                      <a:pt x="88" y="64"/>
                      <a:pt x="88" y="56"/>
                    </a:cubicBezTo>
                    <a:cubicBezTo>
                      <a:pt x="88" y="47"/>
                      <a:pt x="95" y="40"/>
                      <a:pt x="104" y="40"/>
                    </a:cubicBezTo>
                    <a:cubicBezTo>
                      <a:pt x="113" y="40"/>
                      <a:pt x="120" y="47"/>
                      <a:pt x="120" y="56"/>
                    </a:cubicBezTo>
                    <a:cubicBezTo>
                      <a:pt x="128" y="56"/>
                      <a:pt x="128" y="56"/>
                      <a:pt x="128" y="56"/>
                    </a:cubicBezTo>
                    <a:cubicBezTo>
                      <a:pt x="128" y="48"/>
                      <a:pt x="123" y="40"/>
                      <a:pt x="116" y="36"/>
                    </a:cubicBezTo>
                    <a:moveTo>
                      <a:pt x="12" y="20"/>
                    </a:moveTo>
                    <a:cubicBezTo>
                      <a:pt x="12" y="14"/>
                      <a:pt x="17" y="8"/>
                      <a:pt x="24" y="8"/>
                    </a:cubicBezTo>
                    <a:cubicBezTo>
                      <a:pt x="31" y="8"/>
                      <a:pt x="36" y="14"/>
                      <a:pt x="36" y="20"/>
                    </a:cubicBezTo>
                    <a:cubicBezTo>
                      <a:pt x="36" y="27"/>
                      <a:pt x="31" y="32"/>
                      <a:pt x="24" y="32"/>
                    </a:cubicBezTo>
                    <a:cubicBezTo>
                      <a:pt x="17" y="32"/>
                      <a:pt x="12" y="27"/>
                      <a:pt x="12" y="20"/>
                    </a:cubicBezTo>
                    <a:moveTo>
                      <a:pt x="64" y="72"/>
                    </a:moveTo>
                    <a:cubicBezTo>
                      <a:pt x="55" y="72"/>
                      <a:pt x="48" y="65"/>
                      <a:pt x="48" y="56"/>
                    </a:cubicBezTo>
                    <a:cubicBezTo>
                      <a:pt x="48" y="47"/>
                      <a:pt x="55" y="40"/>
                      <a:pt x="64" y="40"/>
                    </a:cubicBezTo>
                    <a:cubicBezTo>
                      <a:pt x="73" y="40"/>
                      <a:pt x="80" y="47"/>
                      <a:pt x="80" y="56"/>
                    </a:cubicBezTo>
                    <a:cubicBezTo>
                      <a:pt x="80" y="65"/>
                      <a:pt x="73" y="72"/>
                      <a:pt x="64" y="72"/>
                    </a:cubicBezTo>
                    <a:moveTo>
                      <a:pt x="92" y="20"/>
                    </a:moveTo>
                    <a:cubicBezTo>
                      <a:pt x="92" y="14"/>
                      <a:pt x="97" y="8"/>
                      <a:pt x="104" y="8"/>
                    </a:cubicBezTo>
                    <a:cubicBezTo>
                      <a:pt x="111" y="8"/>
                      <a:pt x="116" y="14"/>
                      <a:pt x="116" y="20"/>
                    </a:cubicBezTo>
                    <a:cubicBezTo>
                      <a:pt x="116" y="27"/>
                      <a:pt x="111" y="32"/>
                      <a:pt x="104" y="32"/>
                    </a:cubicBezTo>
                    <a:cubicBezTo>
                      <a:pt x="97" y="32"/>
                      <a:pt x="92" y="27"/>
                      <a:pt x="92" y="2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9009381" y="1764726"/>
            <a:ext cx="3182620" cy="3944269"/>
            <a:chOff x="9184458" y="1799616"/>
            <a:chExt cx="3246438" cy="4023360"/>
          </a:xfrm>
        </p:grpSpPr>
        <p:sp>
          <p:nvSpPr>
            <p:cNvPr id="18" name="Rectangle 17"/>
            <p:cNvSpPr/>
            <p:nvPr/>
          </p:nvSpPr>
          <p:spPr bwMode="auto">
            <a:xfrm>
              <a:off x="9184458" y="1799616"/>
              <a:ext cx="3246438" cy="402336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353" kern="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9457602" y="2565427"/>
              <a:ext cx="2939244" cy="1980919"/>
              <a:chOff x="8880559" y="2326308"/>
              <a:chExt cx="2939244" cy="1980919"/>
            </a:xfrm>
          </p:grpSpPr>
          <p:sp>
            <p:nvSpPr>
              <p:cNvPr id="1532" name="Content Placeholder 5"/>
              <p:cNvSpPr txBox="1">
                <a:spLocks/>
              </p:cNvSpPr>
              <p:nvPr/>
            </p:nvSpPr>
            <p:spPr>
              <a:xfrm>
                <a:off x="8880559" y="2848409"/>
                <a:ext cx="2939244" cy="1458818"/>
              </a:xfrm>
              <a:prstGeom prst="rect">
                <a:avLst/>
              </a:prstGeom>
              <a:noFill/>
            </p:spPr>
            <p:txBody>
              <a:bodyPr wrap="square" lIns="179259" tIns="143407" rIns="179259" bIns="143407" anchor="t" anchorCtr="0">
                <a:spAutoFit/>
              </a:bodyPr>
              <a:lstStyle>
                <a:defPPr>
                  <a:defRPr lang="en-US"/>
                </a:defPPr>
                <a:lvl1pPr marR="0" indent="0" fontAlgn="auto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None/>
                  <a:tabLst/>
                  <a:defRPr sz="2800" spc="-30" baseline="0">
                    <a:gradFill>
                      <a:gsLst>
                        <a:gs pos="12500">
                          <a:schemeClr val="bg1"/>
                        </a:gs>
                        <a:gs pos="30357">
                          <a:schemeClr val="bg1"/>
                        </a:gs>
                      </a:gsLst>
                      <a:lin ang="5400000" scaled="0"/>
                    </a:gradFill>
                    <a:latin typeface="+mj-lt"/>
                  </a:defRPr>
                </a:lvl1pPr>
                <a:lvl2pPr marL="584200" marR="0" indent="-241300" fontAlgn="auto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</a:defRPr>
                </a:lvl2pPr>
                <a:lvl3pPr marL="800100" marR="0" indent="-228600" fontAlgn="auto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</a:defRPr>
                </a:lvl3pPr>
                <a:lvl4pPr marL="1028700" marR="0" indent="-228600" fontAlgn="auto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</a:defRPr>
                </a:lvl4pPr>
                <a:lvl5pPr marL="1257300" marR="0" indent="-228600" fontAlgn="auto">
                  <a:lnSpc>
                    <a:spcPct val="9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Pct val="90000"/>
                  <a:buFont typeface="Arial" pitchFamily="34" charset="0"/>
                  <a:buChar char="•"/>
                  <a:tabLst/>
                  <a:defRPr sz="2400" spc="0" baseline="0">
                    <a:gradFill>
                      <a:gsLst>
                        <a:gs pos="125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</a:defRPr>
                </a:lvl5pPr>
                <a:lvl6pPr marL="2565040" indent="-233186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6pPr>
                <a:lvl7pPr marL="3031412" indent="-233186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7pPr>
                <a:lvl8pPr marL="3497783" indent="-233186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8pPr>
                <a:lvl9pPr marL="3964155" indent="-233186">
                  <a:spcBef>
                    <a:spcPct val="20000"/>
                  </a:spcBef>
                  <a:buFont typeface="Arial" pitchFamily="34" charset="0"/>
                  <a:buChar char="•"/>
                  <a:defRPr sz="2000"/>
                </a:lvl9pPr>
              </a:lstStyle>
              <a:p>
                <a:pPr defTabSz="896386">
                  <a:defRPr/>
                </a:pPr>
                <a:r>
                  <a:rPr lang="en-US" sz="2745" kern="0" spc="-29" dirty="0"/>
                  <a:t>Line of </a:t>
                </a:r>
                <a:br>
                  <a:rPr lang="en-US" sz="2745" kern="0" spc="-29" dirty="0"/>
                </a:br>
                <a:r>
                  <a:rPr lang="en-US" sz="2745" kern="0" spc="-29" dirty="0"/>
                  <a:t>Business </a:t>
                </a:r>
                <a:br>
                  <a:rPr lang="en-US" sz="2745" kern="0" spc="-29" dirty="0"/>
                </a:br>
                <a:r>
                  <a:rPr lang="en-US" sz="2745" kern="0" spc="-29" dirty="0"/>
                  <a:t>users</a:t>
                </a:r>
              </a:p>
            </p:txBody>
          </p:sp>
          <p:sp>
            <p:nvSpPr>
              <p:cNvPr id="442" name="Freeform 9"/>
              <p:cNvSpPr>
                <a:spLocks noChangeAspect="1" noEditPoints="1"/>
              </p:cNvSpPr>
              <p:nvPr/>
            </p:nvSpPr>
            <p:spPr bwMode="auto">
              <a:xfrm>
                <a:off x="9101907" y="2326308"/>
                <a:ext cx="491064" cy="477623"/>
              </a:xfrm>
              <a:custGeom>
                <a:avLst/>
                <a:gdLst>
                  <a:gd name="T0" fmla="*/ 524 w 2009"/>
                  <a:gd name="T1" fmla="*/ 685 h 1950"/>
                  <a:gd name="T2" fmla="*/ 524 w 2009"/>
                  <a:gd name="T3" fmla="*/ 1862 h 1950"/>
                  <a:gd name="T4" fmla="*/ 0 w 2009"/>
                  <a:gd name="T5" fmla="*/ 598 h 1950"/>
                  <a:gd name="T6" fmla="*/ 1922 w 2009"/>
                  <a:gd name="T7" fmla="*/ 1137 h 1950"/>
                  <a:gd name="T8" fmla="*/ 1693 w 2009"/>
                  <a:gd name="T9" fmla="*/ 1950 h 1950"/>
                  <a:gd name="T10" fmla="*/ 1693 w 2009"/>
                  <a:gd name="T11" fmla="*/ 1050 h 1950"/>
                  <a:gd name="T12" fmla="*/ 1588 w 2009"/>
                  <a:gd name="T13" fmla="*/ 1950 h 1950"/>
                  <a:gd name="T14" fmla="*/ 802 w 2009"/>
                  <a:gd name="T15" fmla="*/ 173 h 1950"/>
                  <a:gd name="T16" fmla="*/ 1127 w 2009"/>
                  <a:gd name="T17" fmla="*/ 173 h 1950"/>
                  <a:gd name="T18" fmla="*/ 1039 w 2009"/>
                  <a:gd name="T19" fmla="*/ 88 h 1950"/>
                  <a:gd name="T20" fmla="*/ 1171 w 2009"/>
                  <a:gd name="T21" fmla="*/ 1707 h 1950"/>
                  <a:gd name="T22" fmla="*/ 1046 w 2009"/>
                  <a:gd name="T23" fmla="*/ 1862 h 1950"/>
                  <a:gd name="T24" fmla="*/ 1127 w 2009"/>
                  <a:gd name="T25" fmla="*/ 260 h 1950"/>
                  <a:gd name="T26" fmla="*/ 716 w 2009"/>
                  <a:gd name="T27" fmla="*/ 1862 h 1950"/>
                  <a:gd name="T28" fmla="*/ 1108 w 2009"/>
                  <a:gd name="T29" fmla="*/ 1557 h 1950"/>
                  <a:gd name="T30" fmla="*/ 1501 w 2009"/>
                  <a:gd name="T31" fmla="*/ 1862 h 1950"/>
                  <a:gd name="T32" fmla="*/ 1394 w 2009"/>
                  <a:gd name="T33" fmla="*/ 372 h 1950"/>
                  <a:gd name="T34" fmla="*/ 1394 w 2009"/>
                  <a:gd name="T35" fmla="*/ 459 h 1950"/>
                  <a:gd name="T36" fmla="*/ 1307 w 2009"/>
                  <a:gd name="T37" fmla="*/ 598 h 1950"/>
                  <a:gd name="T38" fmla="*/ 1394 w 2009"/>
                  <a:gd name="T39" fmla="*/ 598 h 1950"/>
                  <a:gd name="T40" fmla="*/ 1307 w 2009"/>
                  <a:gd name="T41" fmla="*/ 911 h 1950"/>
                  <a:gd name="T42" fmla="*/ 1394 w 2009"/>
                  <a:gd name="T43" fmla="*/ 1050 h 1950"/>
                  <a:gd name="T44" fmla="*/ 1394 w 2009"/>
                  <a:gd name="T45" fmla="*/ 1137 h 1950"/>
                  <a:gd name="T46" fmla="*/ 1307 w 2009"/>
                  <a:gd name="T47" fmla="*/ 1276 h 1950"/>
                  <a:gd name="T48" fmla="*/ 1394 w 2009"/>
                  <a:gd name="T49" fmla="*/ 1276 h 1950"/>
                  <a:gd name="T50" fmla="*/ 822 w 2009"/>
                  <a:gd name="T51" fmla="*/ 459 h 1950"/>
                  <a:gd name="T52" fmla="*/ 910 w 2009"/>
                  <a:gd name="T53" fmla="*/ 598 h 1950"/>
                  <a:gd name="T54" fmla="*/ 910 w 2009"/>
                  <a:gd name="T55" fmla="*/ 685 h 1950"/>
                  <a:gd name="T56" fmla="*/ 822 w 2009"/>
                  <a:gd name="T57" fmla="*/ 824 h 1950"/>
                  <a:gd name="T58" fmla="*/ 910 w 2009"/>
                  <a:gd name="T59" fmla="*/ 824 h 1950"/>
                  <a:gd name="T60" fmla="*/ 822 w 2009"/>
                  <a:gd name="T61" fmla="*/ 1137 h 1950"/>
                  <a:gd name="T62" fmla="*/ 910 w 2009"/>
                  <a:gd name="T63" fmla="*/ 1276 h 1950"/>
                  <a:gd name="T64" fmla="*/ 910 w 2009"/>
                  <a:gd name="T65" fmla="*/ 1363 h 1950"/>
                  <a:gd name="T66" fmla="*/ 1065 w 2009"/>
                  <a:gd name="T67" fmla="*/ 372 h 1950"/>
                  <a:gd name="T68" fmla="*/ 1152 w 2009"/>
                  <a:gd name="T69" fmla="*/ 372 h 1950"/>
                  <a:gd name="T70" fmla="*/ 1065 w 2009"/>
                  <a:gd name="T71" fmla="*/ 685 h 1950"/>
                  <a:gd name="T72" fmla="*/ 1152 w 2009"/>
                  <a:gd name="T73" fmla="*/ 824 h 1950"/>
                  <a:gd name="T74" fmla="*/ 1152 w 2009"/>
                  <a:gd name="T75" fmla="*/ 911 h 1950"/>
                  <a:gd name="T76" fmla="*/ 1065 w 2009"/>
                  <a:gd name="T77" fmla="*/ 1050 h 1950"/>
                  <a:gd name="T78" fmla="*/ 1152 w 2009"/>
                  <a:gd name="T79" fmla="*/ 1050 h 1950"/>
                  <a:gd name="T80" fmla="*/ 1065 w 2009"/>
                  <a:gd name="T81" fmla="*/ 1363 h 1950"/>
                  <a:gd name="T82" fmla="*/ 282 w 2009"/>
                  <a:gd name="T83" fmla="*/ 824 h 1950"/>
                  <a:gd name="T84" fmla="*/ 282 w 2009"/>
                  <a:gd name="T85" fmla="*/ 911 h 1950"/>
                  <a:gd name="T86" fmla="*/ 195 w 2009"/>
                  <a:gd name="T87" fmla="*/ 1050 h 1950"/>
                  <a:gd name="T88" fmla="*/ 282 w 2009"/>
                  <a:gd name="T89" fmla="*/ 1050 h 1950"/>
                  <a:gd name="T90" fmla="*/ 195 w 2009"/>
                  <a:gd name="T91" fmla="*/ 1363 h 1950"/>
                  <a:gd name="T92" fmla="*/ 524 w 2009"/>
                  <a:gd name="T93" fmla="*/ 824 h 1950"/>
                  <a:gd name="T94" fmla="*/ 524 w 2009"/>
                  <a:gd name="T95" fmla="*/ 911 h 1950"/>
                  <a:gd name="T96" fmla="*/ 437 w 2009"/>
                  <a:gd name="T97" fmla="*/ 1050 h 1950"/>
                  <a:gd name="T98" fmla="*/ 524 w 2009"/>
                  <a:gd name="T99" fmla="*/ 1050 h 1950"/>
                  <a:gd name="T100" fmla="*/ 437 w 2009"/>
                  <a:gd name="T101" fmla="*/ 1363 h 1950"/>
                  <a:gd name="T102" fmla="*/ 195 w 2009"/>
                  <a:gd name="T103" fmla="*/ 1589 h 1950"/>
                  <a:gd name="T104" fmla="*/ 195 w 2009"/>
                  <a:gd name="T105" fmla="*/ 1502 h 1950"/>
                  <a:gd name="T106" fmla="*/ 524 w 2009"/>
                  <a:gd name="T107" fmla="*/ 1589 h 1950"/>
                  <a:gd name="T108" fmla="*/ 437 w 2009"/>
                  <a:gd name="T109" fmla="*/ 1589 h 1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09" h="1950">
                    <a:moveTo>
                      <a:pt x="0" y="598"/>
                    </a:moveTo>
                    <a:cubicBezTo>
                      <a:pt x="524" y="598"/>
                      <a:pt x="524" y="598"/>
                      <a:pt x="524" y="598"/>
                    </a:cubicBezTo>
                    <a:cubicBezTo>
                      <a:pt x="524" y="685"/>
                      <a:pt x="524" y="685"/>
                      <a:pt x="524" y="685"/>
                    </a:cubicBezTo>
                    <a:cubicBezTo>
                      <a:pt x="88" y="685"/>
                      <a:pt x="88" y="685"/>
                      <a:pt x="88" y="685"/>
                    </a:cubicBezTo>
                    <a:cubicBezTo>
                      <a:pt x="88" y="1862"/>
                      <a:pt x="88" y="1862"/>
                      <a:pt x="88" y="1862"/>
                    </a:cubicBezTo>
                    <a:cubicBezTo>
                      <a:pt x="524" y="1862"/>
                      <a:pt x="524" y="1862"/>
                      <a:pt x="524" y="1862"/>
                    </a:cubicBezTo>
                    <a:cubicBezTo>
                      <a:pt x="524" y="1950"/>
                      <a:pt x="524" y="1950"/>
                      <a:pt x="524" y="1950"/>
                    </a:cubicBezTo>
                    <a:cubicBezTo>
                      <a:pt x="0" y="1950"/>
                      <a:pt x="0" y="1950"/>
                      <a:pt x="0" y="1950"/>
                    </a:cubicBezTo>
                    <a:lnTo>
                      <a:pt x="0" y="598"/>
                    </a:lnTo>
                    <a:close/>
                    <a:moveTo>
                      <a:pt x="1693" y="1050"/>
                    </a:moveTo>
                    <a:cubicBezTo>
                      <a:pt x="1693" y="1137"/>
                      <a:pt x="1693" y="1137"/>
                      <a:pt x="1693" y="1137"/>
                    </a:cubicBezTo>
                    <a:cubicBezTo>
                      <a:pt x="1922" y="1137"/>
                      <a:pt x="1922" y="1137"/>
                      <a:pt x="1922" y="1137"/>
                    </a:cubicBezTo>
                    <a:cubicBezTo>
                      <a:pt x="1922" y="1862"/>
                      <a:pt x="1922" y="1862"/>
                      <a:pt x="1922" y="1862"/>
                    </a:cubicBezTo>
                    <a:cubicBezTo>
                      <a:pt x="1693" y="1862"/>
                      <a:pt x="1693" y="1862"/>
                      <a:pt x="1693" y="1862"/>
                    </a:cubicBezTo>
                    <a:cubicBezTo>
                      <a:pt x="1693" y="1950"/>
                      <a:pt x="1693" y="1950"/>
                      <a:pt x="1693" y="1950"/>
                    </a:cubicBezTo>
                    <a:cubicBezTo>
                      <a:pt x="2009" y="1950"/>
                      <a:pt x="2009" y="1950"/>
                      <a:pt x="2009" y="1950"/>
                    </a:cubicBezTo>
                    <a:cubicBezTo>
                      <a:pt x="2009" y="1050"/>
                      <a:pt x="2009" y="1050"/>
                      <a:pt x="2009" y="1050"/>
                    </a:cubicBezTo>
                    <a:lnTo>
                      <a:pt x="1693" y="1050"/>
                    </a:lnTo>
                    <a:close/>
                    <a:moveTo>
                      <a:pt x="1127" y="173"/>
                    </a:moveTo>
                    <a:cubicBezTo>
                      <a:pt x="1588" y="173"/>
                      <a:pt x="1588" y="173"/>
                      <a:pt x="1588" y="173"/>
                    </a:cubicBezTo>
                    <a:cubicBezTo>
                      <a:pt x="1588" y="1950"/>
                      <a:pt x="1588" y="1950"/>
                      <a:pt x="1588" y="1950"/>
                    </a:cubicBezTo>
                    <a:cubicBezTo>
                      <a:pt x="628" y="1950"/>
                      <a:pt x="628" y="1950"/>
                      <a:pt x="628" y="1950"/>
                    </a:cubicBezTo>
                    <a:cubicBezTo>
                      <a:pt x="628" y="173"/>
                      <a:pt x="628" y="173"/>
                      <a:pt x="628" y="173"/>
                    </a:cubicBezTo>
                    <a:cubicBezTo>
                      <a:pt x="802" y="173"/>
                      <a:pt x="802" y="173"/>
                      <a:pt x="802" y="173"/>
                    </a:cubicBezTo>
                    <a:cubicBezTo>
                      <a:pt x="802" y="0"/>
                      <a:pt x="802" y="0"/>
                      <a:pt x="802" y="0"/>
                    </a:cubicBezTo>
                    <a:cubicBezTo>
                      <a:pt x="1127" y="0"/>
                      <a:pt x="1127" y="0"/>
                      <a:pt x="1127" y="0"/>
                    </a:cubicBezTo>
                    <a:lnTo>
                      <a:pt x="1127" y="173"/>
                    </a:lnTo>
                    <a:close/>
                    <a:moveTo>
                      <a:pt x="890" y="173"/>
                    </a:moveTo>
                    <a:cubicBezTo>
                      <a:pt x="1039" y="173"/>
                      <a:pt x="1039" y="173"/>
                      <a:pt x="1039" y="173"/>
                    </a:cubicBezTo>
                    <a:cubicBezTo>
                      <a:pt x="1039" y="88"/>
                      <a:pt x="1039" y="88"/>
                      <a:pt x="1039" y="88"/>
                    </a:cubicBezTo>
                    <a:cubicBezTo>
                      <a:pt x="890" y="88"/>
                      <a:pt x="890" y="88"/>
                      <a:pt x="890" y="88"/>
                    </a:cubicBezTo>
                    <a:lnTo>
                      <a:pt x="890" y="173"/>
                    </a:lnTo>
                    <a:close/>
                    <a:moveTo>
                      <a:pt x="1171" y="1707"/>
                    </a:moveTo>
                    <a:cubicBezTo>
                      <a:pt x="1171" y="1673"/>
                      <a:pt x="1143" y="1645"/>
                      <a:pt x="1108" y="1645"/>
                    </a:cubicBezTo>
                    <a:cubicBezTo>
                      <a:pt x="1074" y="1645"/>
                      <a:pt x="1046" y="1673"/>
                      <a:pt x="1046" y="1707"/>
                    </a:cubicBezTo>
                    <a:cubicBezTo>
                      <a:pt x="1046" y="1862"/>
                      <a:pt x="1046" y="1862"/>
                      <a:pt x="1046" y="1862"/>
                    </a:cubicBezTo>
                    <a:cubicBezTo>
                      <a:pt x="1171" y="1862"/>
                      <a:pt x="1171" y="1862"/>
                      <a:pt x="1171" y="1862"/>
                    </a:cubicBezTo>
                    <a:lnTo>
                      <a:pt x="1171" y="1707"/>
                    </a:lnTo>
                    <a:close/>
                    <a:moveTo>
                      <a:pt x="1127" y="260"/>
                    </a:moveTo>
                    <a:cubicBezTo>
                      <a:pt x="802" y="260"/>
                      <a:pt x="802" y="260"/>
                      <a:pt x="802" y="260"/>
                    </a:cubicBezTo>
                    <a:cubicBezTo>
                      <a:pt x="716" y="260"/>
                      <a:pt x="716" y="260"/>
                      <a:pt x="716" y="260"/>
                    </a:cubicBezTo>
                    <a:cubicBezTo>
                      <a:pt x="716" y="1862"/>
                      <a:pt x="716" y="1862"/>
                      <a:pt x="716" y="1862"/>
                    </a:cubicBezTo>
                    <a:cubicBezTo>
                      <a:pt x="958" y="1862"/>
                      <a:pt x="958" y="1862"/>
                      <a:pt x="958" y="1862"/>
                    </a:cubicBezTo>
                    <a:cubicBezTo>
                      <a:pt x="958" y="1707"/>
                      <a:pt x="958" y="1707"/>
                      <a:pt x="958" y="1707"/>
                    </a:cubicBezTo>
                    <a:cubicBezTo>
                      <a:pt x="958" y="1624"/>
                      <a:pt x="1026" y="1557"/>
                      <a:pt x="1108" y="1557"/>
                    </a:cubicBezTo>
                    <a:cubicBezTo>
                      <a:pt x="1191" y="1557"/>
                      <a:pt x="1259" y="1624"/>
                      <a:pt x="1259" y="1707"/>
                    </a:cubicBezTo>
                    <a:cubicBezTo>
                      <a:pt x="1259" y="1862"/>
                      <a:pt x="1259" y="1862"/>
                      <a:pt x="1259" y="1862"/>
                    </a:cubicBezTo>
                    <a:cubicBezTo>
                      <a:pt x="1501" y="1862"/>
                      <a:pt x="1501" y="1862"/>
                      <a:pt x="1501" y="1862"/>
                    </a:cubicBezTo>
                    <a:cubicBezTo>
                      <a:pt x="1501" y="260"/>
                      <a:pt x="1501" y="260"/>
                      <a:pt x="1501" y="260"/>
                    </a:cubicBezTo>
                    <a:lnTo>
                      <a:pt x="1127" y="260"/>
                    </a:lnTo>
                    <a:close/>
                    <a:moveTo>
                      <a:pt x="1394" y="372"/>
                    </a:moveTo>
                    <a:cubicBezTo>
                      <a:pt x="1307" y="372"/>
                      <a:pt x="1307" y="372"/>
                      <a:pt x="1307" y="372"/>
                    </a:cubicBezTo>
                    <a:cubicBezTo>
                      <a:pt x="1307" y="459"/>
                      <a:pt x="1307" y="459"/>
                      <a:pt x="1307" y="459"/>
                    </a:cubicBezTo>
                    <a:cubicBezTo>
                      <a:pt x="1394" y="459"/>
                      <a:pt x="1394" y="459"/>
                      <a:pt x="1394" y="459"/>
                    </a:cubicBezTo>
                    <a:lnTo>
                      <a:pt x="1394" y="372"/>
                    </a:lnTo>
                    <a:close/>
                    <a:moveTo>
                      <a:pt x="1394" y="598"/>
                    </a:moveTo>
                    <a:cubicBezTo>
                      <a:pt x="1307" y="598"/>
                      <a:pt x="1307" y="598"/>
                      <a:pt x="1307" y="598"/>
                    </a:cubicBezTo>
                    <a:cubicBezTo>
                      <a:pt x="1307" y="685"/>
                      <a:pt x="1307" y="685"/>
                      <a:pt x="1307" y="685"/>
                    </a:cubicBezTo>
                    <a:cubicBezTo>
                      <a:pt x="1394" y="685"/>
                      <a:pt x="1394" y="685"/>
                      <a:pt x="1394" y="685"/>
                    </a:cubicBezTo>
                    <a:lnTo>
                      <a:pt x="1394" y="598"/>
                    </a:lnTo>
                    <a:close/>
                    <a:moveTo>
                      <a:pt x="1394" y="824"/>
                    </a:moveTo>
                    <a:cubicBezTo>
                      <a:pt x="1307" y="824"/>
                      <a:pt x="1307" y="824"/>
                      <a:pt x="1307" y="824"/>
                    </a:cubicBezTo>
                    <a:cubicBezTo>
                      <a:pt x="1307" y="911"/>
                      <a:pt x="1307" y="911"/>
                      <a:pt x="1307" y="911"/>
                    </a:cubicBezTo>
                    <a:cubicBezTo>
                      <a:pt x="1394" y="911"/>
                      <a:pt x="1394" y="911"/>
                      <a:pt x="1394" y="911"/>
                    </a:cubicBezTo>
                    <a:lnTo>
                      <a:pt x="1394" y="824"/>
                    </a:lnTo>
                    <a:close/>
                    <a:moveTo>
                      <a:pt x="1394" y="1050"/>
                    </a:moveTo>
                    <a:cubicBezTo>
                      <a:pt x="1307" y="1050"/>
                      <a:pt x="1307" y="1050"/>
                      <a:pt x="1307" y="1050"/>
                    </a:cubicBezTo>
                    <a:cubicBezTo>
                      <a:pt x="1307" y="1137"/>
                      <a:pt x="1307" y="1137"/>
                      <a:pt x="1307" y="1137"/>
                    </a:cubicBezTo>
                    <a:cubicBezTo>
                      <a:pt x="1394" y="1137"/>
                      <a:pt x="1394" y="1137"/>
                      <a:pt x="1394" y="1137"/>
                    </a:cubicBezTo>
                    <a:lnTo>
                      <a:pt x="1394" y="1050"/>
                    </a:lnTo>
                    <a:close/>
                    <a:moveTo>
                      <a:pt x="1394" y="1276"/>
                    </a:moveTo>
                    <a:cubicBezTo>
                      <a:pt x="1307" y="1276"/>
                      <a:pt x="1307" y="1276"/>
                      <a:pt x="1307" y="1276"/>
                    </a:cubicBezTo>
                    <a:cubicBezTo>
                      <a:pt x="1307" y="1363"/>
                      <a:pt x="1307" y="1363"/>
                      <a:pt x="1307" y="1363"/>
                    </a:cubicBezTo>
                    <a:cubicBezTo>
                      <a:pt x="1394" y="1363"/>
                      <a:pt x="1394" y="1363"/>
                      <a:pt x="1394" y="1363"/>
                    </a:cubicBezTo>
                    <a:lnTo>
                      <a:pt x="1394" y="1276"/>
                    </a:lnTo>
                    <a:close/>
                    <a:moveTo>
                      <a:pt x="910" y="372"/>
                    </a:moveTo>
                    <a:cubicBezTo>
                      <a:pt x="822" y="372"/>
                      <a:pt x="822" y="372"/>
                      <a:pt x="822" y="372"/>
                    </a:cubicBezTo>
                    <a:cubicBezTo>
                      <a:pt x="822" y="459"/>
                      <a:pt x="822" y="459"/>
                      <a:pt x="822" y="459"/>
                    </a:cubicBezTo>
                    <a:cubicBezTo>
                      <a:pt x="910" y="459"/>
                      <a:pt x="910" y="459"/>
                      <a:pt x="910" y="459"/>
                    </a:cubicBezTo>
                    <a:lnTo>
                      <a:pt x="910" y="372"/>
                    </a:lnTo>
                    <a:close/>
                    <a:moveTo>
                      <a:pt x="910" y="598"/>
                    </a:moveTo>
                    <a:cubicBezTo>
                      <a:pt x="822" y="598"/>
                      <a:pt x="822" y="598"/>
                      <a:pt x="822" y="598"/>
                    </a:cubicBezTo>
                    <a:cubicBezTo>
                      <a:pt x="822" y="685"/>
                      <a:pt x="822" y="685"/>
                      <a:pt x="822" y="685"/>
                    </a:cubicBezTo>
                    <a:cubicBezTo>
                      <a:pt x="910" y="685"/>
                      <a:pt x="910" y="685"/>
                      <a:pt x="910" y="685"/>
                    </a:cubicBezTo>
                    <a:lnTo>
                      <a:pt x="910" y="598"/>
                    </a:lnTo>
                    <a:close/>
                    <a:moveTo>
                      <a:pt x="910" y="824"/>
                    </a:moveTo>
                    <a:cubicBezTo>
                      <a:pt x="822" y="824"/>
                      <a:pt x="822" y="824"/>
                      <a:pt x="822" y="824"/>
                    </a:cubicBezTo>
                    <a:cubicBezTo>
                      <a:pt x="822" y="911"/>
                      <a:pt x="822" y="911"/>
                      <a:pt x="822" y="911"/>
                    </a:cubicBezTo>
                    <a:cubicBezTo>
                      <a:pt x="910" y="911"/>
                      <a:pt x="910" y="911"/>
                      <a:pt x="910" y="911"/>
                    </a:cubicBezTo>
                    <a:lnTo>
                      <a:pt x="910" y="824"/>
                    </a:lnTo>
                    <a:close/>
                    <a:moveTo>
                      <a:pt x="910" y="1050"/>
                    </a:moveTo>
                    <a:cubicBezTo>
                      <a:pt x="822" y="1050"/>
                      <a:pt x="822" y="1050"/>
                      <a:pt x="822" y="1050"/>
                    </a:cubicBezTo>
                    <a:cubicBezTo>
                      <a:pt x="822" y="1137"/>
                      <a:pt x="822" y="1137"/>
                      <a:pt x="822" y="1137"/>
                    </a:cubicBezTo>
                    <a:cubicBezTo>
                      <a:pt x="910" y="1137"/>
                      <a:pt x="910" y="1137"/>
                      <a:pt x="910" y="1137"/>
                    </a:cubicBezTo>
                    <a:lnTo>
                      <a:pt x="910" y="1050"/>
                    </a:lnTo>
                    <a:close/>
                    <a:moveTo>
                      <a:pt x="910" y="1276"/>
                    </a:moveTo>
                    <a:cubicBezTo>
                      <a:pt x="822" y="1276"/>
                      <a:pt x="822" y="1276"/>
                      <a:pt x="822" y="1276"/>
                    </a:cubicBezTo>
                    <a:cubicBezTo>
                      <a:pt x="822" y="1363"/>
                      <a:pt x="822" y="1363"/>
                      <a:pt x="822" y="1363"/>
                    </a:cubicBezTo>
                    <a:cubicBezTo>
                      <a:pt x="910" y="1363"/>
                      <a:pt x="910" y="1363"/>
                      <a:pt x="910" y="1363"/>
                    </a:cubicBezTo>
                    <a:lnTo>
                      <a:pt x="910" y="1276"/>
                    </a:lnTo>
                    <a:close/>
                    <a:moveTo>
                      <a:pt x="1152" y="372"/>
                    </a:moveTo>
                    <a:cubicBezTo>
                      <a:pt x="1065" y="372"/>
                      <a:pt x="1065" y="372"/>
                      <a:pt x="1065" y="372"/>
                    </a:cubicBezTo>
                    <a:cubicBezTo>
                      <a:pt x="1065" y="459"/>
                      <a:pt x="1065" y="459"/>
                      <a:pt x="1065" y="459"/>
                    </a:cubicBezTo>
                    <a:cubicBezTo>
                      <a:pt x="1152" y="459"/>
                      <a:pt x="1152" y="459"/>
                      <a:pt x="1152" y="459"/>
                    </a:cubicBezTo>
                    <a:lnTo>
                      <a:pt x="1152" y="372"/>
                    </a:lnTo>
                    <a:close/>
                    <a:moveTo>
                      <a:pt x="1152" y="598"/>
                    </a:moveTo>
                    <a:cubicBezTo>
                      <a:pt x="1065" y="598"/>
                      <a:pt x="1065" y="598"/>
                      <a:pt x="1065" y="598"/>
                    </a:cubicBezTo>
                    <a:cubicBezTo>
                      <a:pt x="1065" y="685"/>
                      <a:pt x="1065" y="685"/>
                      <a:pt x="1065" y="685"/>
                    </a:cubicBezTo>
                    <a:cubicBezTo>
                      <a:pt x="1152" y="685"/>
                      <a:pt x="1152" y="685"/>
                      <a:pt x="1152" y="685"/>
                    </a:cubicBezTo>
                    <a:lnTo>
                      <a:pt x="1152" y="598"/>
                    </a:lnTo>
                    <a:close/>
                    <a:moveTo>
                      <a:pt x="1152" y="824"/>
                    </a:moveTo>
                    <a:cubicBezTo>
                      <a:pt x="1065" y="824"/>
                      <a:pt x="1065" y="824"/>
                      <a:pt x="1065" y="824"/>
                    </a:cubicBezTo>
                    <a:cubicBezTo>
                      <a:pt x="1065" y="911"/>
                      <a:pt x="1065" y="911"/>
                      <a:pt x="1065" y="911"/>
                    </a:cubicBezTo>
                    <a:cubicBezTo>
                      <a:pt x="1152" y="911"/>
                      <a:pt x="1152" y="911"/>
                      <a:pt x="1152" y="911"/>
                    </a:cubicBezTo>
                    <a:lnTo>
                      <a:pt x="1152" y="824"/>
                    </a:lnTo>
                    <a:close/>
                    <a:moveTo>
                      <a:pt x="1152" y="1050"/>
                    </a:moveTo>
                    <a:cubicBezTo>
                      <a:pt x="1065" y="1050"/>
                      <a:pt x="1065" y="1050"/>
                      <a:pt x="1065" y="1050"/>
                    </a:cubicBezTo>
                    <a:cubicBezTo>
                      <a:pt x="1065" y="1137"/>
                      <a:pt x="1065" y="1137"/>
                      <a:pt x="1065" y="1137"/>
                    </a:cubicBezTo>
                    <a:cubicBezTo>
                      <a:pt x="1152" y="1137"/>
                      <a:pt x="1152" y="1137"/>
                      <a:pt x="1152" y="1137"/>
                    </a:cubicBezTo>
                    <a:lnTo>
                      <a:pt x="1152" y="1050"/>
                    </a:lnTo>
                    <a:close/>
                    <a:moveTo>
                      <a:pt x="1152" y="1276"/>
                    </a:moveTo>
                    <a:cubicBezTo>
                      <a:pt x="1065" y="1276"/>
                      <a:pt x="1065" y="1276"/>
                      <a:pt x="1065" y="1276"/>
                    </a:cubicBezTo>
                    <a:cubicBezTo>
                      <a:pt x="1065" y="1363"/>
                      <a:pt x="1065" y="1363"/>
                      <a:pt x="1065" y="1363"/>
                    </a:cubicBezTo>
                    <a:cubicBezTo>
                      <a:pt x="1152" y="1363"/>
                      <a:pt x="1152" y="1363"/>
                      <a:pt x="1152" y="1363"/>
                    </a:cubicBezTo>
                    <a:lnTo>
                      <a:pt x="1152" y="1276"/>
                    </a:lnTo>
                    <a:close/>
                    <a:moveTo>
                      <a:pt x="282" y="824"/>
                    </a:moveTo>
                    <a:cubicBezTo>
                      <a:pt x="195" y="824"/>
                      <a:pt x="195" y="824"/>
                      <a:pt x="195" y="824"/>
                    </a:cubicBezTo>
                    <a:cubicBezTo>
                      <a:pt x="195" y="911"/>
                      <a:pt x="195" y="911"/>
                      <a:pt x="195" y="911"/>
                    </a:cubicBezTo>
                    <a:cubicBezTo>
                      <a:pt x="282" y="911"/>
                      <a:pt x="282" y="911"/>
                      <a:pt x="282" y="911"/>
                    </a:cubicBezTo>
                    <a:lnTo>
                      <a:pt x="282" y="824"/>
                    </a:lnTo>
                    <a:close/>
                    <a:moveTo>
                      <a:pt x="282" y="1050"/>
                    </a:moveTo>
                    <a:cubicBezTo>
                      <a:pt x="195" y="1050"/>
                      <a:pt x="195" y="1050"/>
                      <a:pt x="195" y="1050"/>
                    </a:cubicBezTo>
                    <a:cubicBezTo>
                      <a:pt x="195" y="1137"/>
                      <a:pt x="195" y="1137"/>
                      <a:pt x="195" y="1137"/>
                    </a:cubicBezTo>
                    <a:cubicBezTo>
                      <a:pt x="282" y="1137"/>
                      <a:pt x="282" y="1137"/>
                      <a:pt x="282" y="1137"/>
                    </a:cubicBezTo>
                    <a:lnTo>
                      <a:pt x="282" y="1050"/>
                    </a:lnTo>
                    <a:close/>
                    <a:moveTo>
                      <a:pt x="282" y="1276"/>
                    </a:moveTo>
                    <a:cubicBezTo>
                      <a:pt x="195" y="1276"/>
                      <a:pt x="195" y="1276"/>
                      <a:pt x="195" y="1276"/>
                    </a:cubicBezTo>
                    <a:cubicBezTo>
                      <a:pt x="195" y="1363"/>
                      <a:pt x="195" y="1363"/>
                      <a:pt x="195" y="1363"/>
                    </a:cubicBezTo>
                    <a:cubicBezTo>
                      <a:pt x="282" y="1363"/>
                      <a:pt x="282" y="1363"/>
                      <a:pt x="282" y="1363"/>
                    </a:cubicBezTo>
                    <a:lnTo>
                      <a:pt x="282" y="1276"/>
                    </a:lnTo>
                    <a:close/>
                    <a:moveTo>
                      <a:pt x="524" y="824"/>
                    </a:moveTo>
                    <a:cubicBezTo>
                      <a:pt x="437" y="824"/>
                      <a:pt x="437" y="824"/>
                      <a:pt x="437" y="824"/>
                    </a:cubicBezTo>
                    <a:cubicBezTo>
                      <a:pt x="437" y="911"/>
                      <a:pt x="437" y="911"/>
                      <a:pt x="437" y="911"/>
                    </a:cubicBezTo>
                    <a:cubicBezTo>
                      <a:pt x="524" y="911"/>
                      <a:pt x="524" y="911"/>
                      <a:pt x="524" y="911"/>
                    </a:cubicBezTo>
                    <a:lnTo>
                      <a:pt x="524" y="824"/>
                    </a:lnTo>
                    <a:close/>
                    <a:moveTo>
                      <a:pt x="524" y="1050"/>
                    </a:moveTo>
                    <a:cubicBezTo>
                      <a:pt x="437" y="1050"/>
                      <a:pt x="437" y="1050"/>
                      <a:pt x="437" y="1050"/>
                    </a:cubicBezTo>
                    <a:cubicBezTo>
                      <a:pt x="437" y="1137"/>
                      <a:pt x="437" y="1137"/>
                      <a:pt x="437" y="1137"/>
                    </a:cubicBezTo>
                    <a:cubicBezTo>
                      <a:pt x="524" y="1137"/>
                      <a:pt x="524" y="1137"/>
                      <a:pt x="524" y="1137"/>
                    </a:cubicBezTo>
                    <a:lnTo>
                      <a:pt x="524" y="1050"/>
                    </a:lnTo>
                    <a:close/>
                    <a:moveTo>
                      <a:pt x="524" y="1276"/>
                    </a:moveTo>
                    <a:cubicBezTo>
                      <a:pt x="437" y="1276"/>
                      <a:pt x="437" y="1276"/>
                      <a:pt x="437" y="1276"/>
                    </a:cubicBezTo>
                    <a:cubicBezTo>
                      <a:pt x="437" y="1363"/>
                      <a:pt x="437" y="1363"/>
                      <a:pt x="437" y="1363"/>
                    </a:cubicBezTo>
                    <a:cubicBezTo>
                      <a:pt x="524" y="1363"/>
                      <a:pt x="524" y="1363"/>
                      <a:pt x="524" y="1363"/>
                    </a:cubicBezTo>
                    <a:lnTo>
                      <a:pt x="524" y="1276"/>
                    </a:lnTo>
                    <a:close/>
                    <a:moveTo>
                      <a:pt x="195" y="1589"/>
                    </a:moveTo>
                    <a:cubicBezTo>
                      <a:pt x="282" y="1589"/>
                      <a:pt x="282" y="1589"/>
                      <a:pt x="282" y="1589"/>
                    </a:cubicBezTo>
                    <a:cubicBezTo>
                      <a:pt x="282" y="1502"/>
                      <a:pt x="282" y="1502"/>
                      <a:pt x="282" y="1502"/>
                    </a:cubicBezTo>
                    <a:cubicBezTo>
                      <a:pt x="195" y="1502"/>
                      <a:pt x="195" y="1502"/>
                      <a:pt x="195" y="1502"/>
                    </a:cubicBezTo>
                    <a:lnTo>
                      <a:pt x="195" y="1589"/>
                    </a:lnTo>
                    <a:close/>
                    <a:moveTo>
                      <a:pt x="437" y="1589"/>
                    </a:moveTo>
                    <a:cubicBezTo>
                      <a:pt x="524" y="1589"/>
                      <a:pt x="524" y="1589"/>
                      <a:pt x="524" y="1589"/>
                    </a:cubicBezTo>
                    <a:cubicBezTo>
                      <a:pt x="524" y="1502"/>
                      <a:pt x="524" y="1502"/>
                      <a:pt x="524" y="1502"/>
                    </a:cubicBezTo>
                    <a:cubicBezTo>
                      <a:pt x="437" y="1502"/>
                      <a:pt x="437" y="1502"/>
                      <a:pt x="437" y="1502"/>
                    </a:cubicBezTo>
                    <a:lnTo>
                      <a:pt x="437" y="158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grpSp>
        <p:nvGrpSpPr>
          <p:cNvPr id="11" name="Group 10"/>
          <p:cNvGrpSpPr/>
          <p:nvPr/>
        </p:nvGrpSpPr>
        <p:grpSpPr>
          <a:xfrm>
            <a:off x="5726863" y="3736861"/>
            <a:ext cx="2936334" cy="1485250"/>
            <a:chOff x="5813823" y="3878262"/>
            <a:chExt cx="2995214" cy="1515033"/>
          </a:xfrm>
        </p:grpSpPr>
        <p:sp>
          <p:nvSpPr>
            <p:cNvPr id="23" name="TextBox 22"/>
            <p:cNvSpPr txBox="1"/>
            <p:nvPr/>
          </p:nvSpPr>
          <p:spPr>
            <a:xfrm>
              <a:off x="5813823" y="4710147"/>
              <a:ext cx="2995214" cy="683148"/>
            </a:xfrm>
            <a:prstGeom prst="rect">
              <a:avLst/>
            </a:prstGeom>
            <a:noFill/>
          </p:spPr>
          <p:txBody>
            <a:bodyPr wrap="square" lIns="0" tIns="143407" rIns="0" bIns="143407" rtlCol="0">
              <a:spAutoFit/>
            </a:bodyPr>
            <a:lstStyle/>
            <a:p>
              <a:pPr marL="1126491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372" kern="0" dirty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" panose="020B0502040204020203" pitchFamily="34" charset="0"/>
                  <a:cs typeface="Segoe UI" panose="020B0502040204020203" pitchFamily="34" charset="0"/>
                </a:rPr>
                <a:t>of technology projects </a:t>
              </a:r>
              <a:r>
                <a:rPr lang="en-US" sz="1372" kern="0" dirty="0">
                  <a:ln w="3175">
                    <a:noFill/>
                  </a:ln>
                  <a:solidFill>
                    <a:schemeClr val="tx2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influenced</a:t>
              </a:r>
              <a:r>
                <a:rPr lang="en-US" sz="1372" kern="0" dirty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" panose="020B0502040204020203" pitchFamily="34" charset="0"/>
                  <a:cs typeface="Segoe UI" panose="020B0502040204020203" pitchFamily="34" charset="0"/>
                </a:rPr>
                <a:t> by </a:t>
              </a:r>
              <a:r>
                <a:rPr lang="en-US" sz="1372" kern="0" dirty="0" err="1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" panose="020B0502040204020203" pitchFamily="34" charset="0"/>
                  <a:cs typeface="Segoe UI" panose="020B0502040204020203" pitchFamily="34" charset="0"/>
                </a:rPr>
                <a:t>LoB</a:t>
              </a:r>
              <a:endParaRPr lang="en-US" sz="1372" kern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848484" y="3878262"/>
              <a:ext cx="1399573" cy="1209519"/>
            </a:xfrm>
            <a:prstGeom prst="rect">
              <a:avLst/>
            </a:prstGeom>
            <a:noFill/>
          </p:spPr>
          <p:txBody>
            <a:bodyPr wrap="square" lIns="0" tIns="143407" rIns="0" bIns="143407" rtlCol="0">
              <a:spAutoFit/>
            </a:bodyPr>
            <a:lstStyle/>
            <a:p>
              <a:pPr algn="ctr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6470" kern="0" spc="-294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81%</a:t>
              </a:r>
              <a:endParaRPr lang="en-US" sz="2745" kern="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531713" y="2306690"/>
            <a:ext cx="2910664" cy="2910664"/>
            <a:chOff x="3935008" y="2260688"/>
            <a:chExt cx="2969029" cy="2969029"/>
          </a:xfrm>
        </p:grpSpPr>
        <p:sp>
          <p:nvSpPr>
            <p:cNvPr id="34" name="Oval 33"/>
            <p:cNvSpPr/>
            <p:nvPr/>
          </p:nvSpPr>
          <p:spPr bwMode="auto">
            <a:xfrm>
              <a:off x="3935008" y="2260688"/>
              <a:ext cx="2969029" cy="2969029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 w="22225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</p:spPr>
          <p:txBody>
            <a:bodyPr wrap="none" lIns="233070" tIns="197213" rIns="179285" bIns="179285" rtlCol="0" anchor="ctr">
              <a:noAutofit/>
            </a:bodyPr>
            <a:lstStyle/>
            <a:p>
              <a:pPr algn="ctr" defTabSz="896386">
                <a:lnSpc>
                  <a:spcPct val="90000"/>
                </a:lnSpc>
                <a:defRPr/>
              </a:pPr>
              <a:r>
                <a:rPr lang="en-US" sz="7058" b="1" kern="0" dirty="0">
                  <a:gradFill>
                    <a:gsLst>
                      <a:gs pos="9821">
                        <a:schemeClr val="tx2"/>
                      </a:gs>
                      <a:gs pos="18750">
                        <a:schemeClr val="tx2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  $57B+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59989" y="2450180"/>
              <a:ext cx="1719067" cy="738664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568" kern="0" dirty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" panose="020B0502040204020203" pitchFamily="34" charset="0"/>
                  <a:cs typeface="Segoe UI" panose="020B0502040204020203" pitchFamily="34" charset="0"/>
                </a:rPr>
                <a:t>Opportunity for SaaS apps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803432" y="4483021"/>
              <a:ext cx="1232181" cy="51706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568" kern="0" dirty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" panose="020B0502040204020203" pitchFamily="34" charset="0"/>
                  <a:cs typeface="Segoe UI" panose="020B0502040204020203" pitchFamily="34" charset="0"/>
                </a:rPr>
                <a:t>By 2019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726863" y="2188111"/>
            <a:ext cx="2936334" cy="1548750"/>
            <a:chOff x="5869376" y="1991078"/>
            <a:chExt cx="2995214" cy="1579806"/>
          </a:xfrm>
        </p:grpSpPr>
        <p:sp>
          <p:nvSpPr>
            <p:cNvPr id="21" name="TextBox 20"/>
            <p:cNvSpPr txBox="1"/>
            <p:nvPr/>
          </p:nvSpPr>
          <p:spPr>
            <a:xfrm>
              <a:off x="6955453" y="1991078"/>
              <a:ext cx="1377987" cy="1209519"/>
            </a:xfrm>
            <a:prstGeom prst="rect">
              <a:avLst/>
            </a:prstGeom>
            <a:noFill/>
          </p:spPr>
          <p:txBody>
            <a:bodyPr wrap="square" lIns="0" tIns="143407" rIns="0" bIns="143407" rtlCol="0">
              <a:spAutoFit/>
            </a:bodyPr>
            <a:lstStyle/>
            <a:p>
              <a:pPr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6470" kern="0" spc="-294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61%</a:t>
              </a:r>
              <a:endParaRPr lang="en-US" sz="2745" kern="0" dirty="0">
                <a:solidFill>
                  <a:schemeClr val="tx2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869376" y="2887662"/>
              <a:ext cx="2995214" cy="683222"/>
            </a:xfrm>
            <a:prstGeom prst="rect">
              <a:avLst/>
            </a:prstGeom>
            <a:noFill/>
          </p:spPr>
          <p:txBody>
            <a:bodyPr wrap="square" lIns="0" tIns="143407" rIns="0" bIns="143407" rtlCol="0">
              <a:spAutoFit/>
            </a:bodyPr>
            <a:lstStyle/>
            <a:p>
              <a:pPr marL="1126491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372" kern="0" dirty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" panose="020B0502040204020203" pitchFamily="34" charset="0"/>
                  <a:cs typeface="Segoe UI" panose="020B0502040204020203" pitchFamily="34" charset="0"/>
                </a:rPr>
                <a:t>of technology projects </a:t>
              </a:r>
              <a:r>
                <a:rPr lang="en-US" sz="1372" kern="0" dirty="0">
                  <a:ln w="3175">
                    <a:noFill/>
                  </a:ln>
                  <a:solidFill>
                    <a:schemeClr val="tx2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funded</a:t>
              </a:r>
              <a:r>
                <a:rPr lang="en-US" sz="1372" kern="0" dirty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" panose="020B0502040204020203" pitchFamily="34" charset="0"/>
                  <a:cs typeface="Segoe UI" panose="020B0502040204020203" pitchFamily="34" charset="0"/>
                </a:rPr>
                <a:t> by </a:t>
              </a:r>
              <a:r>
                <a:rPr lang="en-US" sz="1372" kern="0" dirty="0" err="1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Segoe UI" panose="020B0502040204020203" pitchFamily="34" charset="0"/>
                  <a:cs typeface="Segoe UI" panose="020B0502040204020203" pitchFamily="34" charset="0"/>
                </a:rPr>
                <a:t>LoB</a:t>
              </a:r>
              <a:endParaRPr lang="en-US" sz="1372" kern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710" y="1764726"/>
            <a:ext cx="5823671" cy="3944269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 bwMode="auto">
          <a:xfrm>
            <a:off x="4751363" y="2535292"/>
            <a:ext cx="2910664" cy="2910664"/>
          </a:xfrm>
          <a:prstGeom prst="ellipse">
            <a:avLst/>
          </a:prstGeom>
          <a:solidFill>
            <a:schemeClr val="bg1">
              <a:alpha val="75000"/>
            </a:schemeClr>
          </a:solidFill>
          <a:ln w="22225">
            <a:solidFill>
              <a:schemeClr val="bg1">
                <a:lumMod val="85000"/>
              </a:schemeClr>
            </a:solidFill>
            <a:prstDash val="solid"/>
            <a:miter lim="800000"/>
          </a:ln>
        </p:spPr>
        <p:txBody>
          <a:bodyPr wrap="none" lIns="233070" tIns="197213" rIns="179285" bIns="179285" rtlCol="0" anchor="ctr">
            <a:noAutofit/>
          </a:bodyPr>
          <a:lstStyle/>
          <a:p>
            <a:pPr algn="ctr" defTabSz="896386">
              <a:lnSpc>
                <a:spcPct val="90000"/>
              </a:lnSpc>
              <a:defRPr/>
            </a:pPr>
            <a:r>
              <a:rPr lang="en-US" sz="3137" kern="0" dirty="0">
                <a:gradFill>
                  <a:gsLst>
                    <a:gs pos="9821">
                      <a:schemeClr val="tx2"/>
                    </a:gs>
                    <a:gs pos="18750">
                      <a:schemeClr val="tx2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Your </a:t>
            </a:r>
            <a:r>
              <a:rPr lang="en-US" sz="3137" kern="0" dirty="0" err="1">
                <a:gradFill>
                  <a:gsLst>
                    <a:gs pos="9821">
                      <a:schemeClr val="tx2"/>
                    </a:gs>
                    <a:gs pos="18750">
                      <a:schemeClr val="tx2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LoB</a:t>
            </a:r>
            <a:endParaRPr lang="en-US" sz="3137" kern="0" dirty="0">
              <a:gradFill>
                <a:gsLst>
                  <a:gs pos="9821">
                    <a:schemeClr val="tx2"/>
                  </a:gs>
                  <a:gs pos="18750">
                    <a:schemeClr val="tx2"/>
                  </a:gs>
                </a:gsLst>
                <a:lin ang="5400000" scaled="0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ctr" defTabSz="896386">
              <a:lnSpc>
                <a:spcPct val="90000"/>
              </a:lnSpc>
              <a:defRPr/>
            </a:pPr>
            <a:r>
              <a:rPr lang="en-US" sz="3137" kern="0" dirty="0">
                <a:gradFill>
                  <a:gsLst>
                    <a:gs pos="9821">
                      <a:schemeClr val="tx2"/>
                    </a:gs>
                    <a:gs pos="18750">
                      <a:schemeClr val="tx2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app here</a:t>
            </a:r>
          </a:p>
        </p:txBody>
      </p:sp>
    </p:spTree>
    <p:extLst>
      <p:ext uri="{BB962C8B-B14F-4D97-AF65-F5344CB8AC3E}">
        <p14:creationId xmlns:p14="http://schemas.microsoft.com/office/powerpoint/2010/main" val="10285252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9" grpId="0"/>
      <p:bldP spid="4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AppSource surfaced in Microsoft products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6856" y="1561448"/>
            <a:ext cx="10234733" cy="493033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7161" y="1934959"/>
            <a:ext cx="6956280" cy="391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8217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Marketplace</a:t>
            </a:r>
          </a:p>
        </p:txBody>
      </p:sp>
    </p:spTree>
    <p:extLst>
      <p:ext uri="{BB962C8B-B14F-4D97-AF65-F5344CB8AC3E}">
        <p14:creationId xmlns:p14="http://schemas.microsoft.com/office/powerpoint/2010/main" val="191935507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495"/>
            <a:ext cx="11653523" cy="5189693"/>
          </a:xfrm>
        </p:spPr>
        <p:txBody>
          <a:bodyPr/>
          <a:lstStyle/>
          <a:p>
            <a:r>
              <a:rPr lang="en-US" dirty="0"/>
              <a:t>What is Azure Marketplace</a:t>
            </a:r>
          </a:p>
          <a:p>
            <a:pPr lvl="1"/>
            <a:r>
              <a:rPr lang="en-US" dirty="0"/>
              <a:t>Overview of marketplace </a:t>
            </a:r>
          </a:p>
          <a:p>
            <a:pPr lvl="1"/>
            <a:r>
              <a:rPr lang="en-US" dirty="0"/>
              <a:t>Azure certify and Azure ecosystem </a:t>
            </a:r>
            <a:br>
              <a:rPr lang="en-US" dirty="0"/>
            </a:br>
            <a:endParaRPr lang="en-US" dirty="0"/>
          </a:p>
          <a:p>
            <a:r>
              <a:rPr lang="en-US" dirty="0"/>
              <a:t>Azure Compute Based Solutions</a:t>
            </a:r>
          </a:p>
          <a:p>
            <a:pPr lvl="1"/>
            <a:r>
              <a:rPr lang="en-US" dirty="0"/>
              <a:t>Virtual Machine Images</a:t>
            </a:r>
          </a:p>
          <a:p>
            <a:pPr lvl="1"/>
            <a:r>
              <a:rPr lang="en-US" dirty="0"/>
              <a:t>Solution Templates</a:t>
            </a:r>
          </a:p>
          <a:p>
            <a:pPr lvl="1"/>
            <a:r>
              <a:rPr lang="en-US" dirty="0"/>
              <a:t>Virtual Machine Extensions</a:t>
            </a:r>
            <a:br>
              <a:rPr lang="en-US" dirty="0"/>
            </a:br>
            <a:endParaRPr lang="en-US" dirty="0"/>
          </a:p>
          <a:p>
            <a:r>
              <a:rPr lang="en-US" dirty="0"/>
              <a:t>Demos</a:t>
            </a:r>
          </a:p>
          <a:p>
            <a:pPr lvl="1"/>
            <a:r>
              <a:rPr lang="en-US" dirty="0"/>
              <a:t>Deploying Solutions from the Portal and Command Line</a:t>
            </a:r>
          </a:p>
          <a:p>
            <a:pPr lvl="1"/>
            <a:r>
              <a:rPr lang="en-US" dirty="0"/>
              <a:t>Troubleshooting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878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239" y="900024"/>
            <a:ext cx="6125570" cy="5852963"/>
          </a:xfrm>
          <a:prstGeom prst="rect">
            <a:avLst/>
          </a:prstGeom>
        </p:spPr>
      </p:pic>
      <p:sp>
        <p:nvSpPr>
          <p:cNvPr id="5" name="Title 16"/>
          <p:cNvSpPr>
            <a:spLocks noGrp="1"/>
          </p:cNvSpPr>
          <p:nvPr>
            <p:ph type="title"/>
          </p:nvPr>
        </p:nvSpPr>
        <p:spPr>
          <a:xfrm>
            <a:off x="119834" y="488"/>
            <a:ext cx="7544909" cy="899537"/>
          </a:xfrm>
        </p:spPr>
        <p:txBody>
          <a:bodyPr/>
          <a:lstStyle/>
          <a:p>
            <a:r>
              <a:rPr lang="en-US" dirty="0"/>
              <a:t>What is Azure Marketplace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394809" y="900022"/>
            <a:ext cx="6045791" cy="5406936"/>
          </a:xfrm>
        </p:spPr>
        <p:txBody>
          <a:bodyPr/>
          <a:lstStyle/>
          <a:p>
            <a:r>
              <a:rPr lang="en-US" sz="3529" dirty="0"/>
              <a:t>Online store for Applications</a:t>
            </a:r>
          </a:p>
          <a:p>
            <a:endParaRPr lang="en-US" sz="3529" dirty="0"/>
          </a:p>
          <a:p>
            <a:r>
              <a:rPr lang="en-US" sz="3529" dirty="0"/>
              <a:t>Certified 3</a:t>
            </a:r>
            <a:r>
              <a:rPr lang="en-US" sz="3529" baseline="30000" dirty="0"/>
              <a:t>rd</a:t>
            </a:r>
            <a:r>
              <a:rPr lang="en-US" sz="3529" dirty="0"/>
              <a:t> party applications </a:t>
            </a:r>
          </a:p>
          <a:p>
            <a:endParaRPr lang="en-US" sz="3529" dirty="0"/>
          </a:p>
          <a:p>
            <a:r>
              <a:rPr lang="en-US" sz="3529" dirty="0"/>
              <a:t>Linux and Windows based solutions</a:t>
            </a:r>
          </a:p>
          <a:p>
            <a:endParaRPr lang="en-US" sz="3529" dirty="0"/>
          </a:p>
          <a:p>
            <a:r>
              <a:rPr lang="en-US" sz="3529" dirty="0"/>
              <a:t>Easy to deploy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5812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Marketplace Virtual Machine Images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452" y="1196529"/>
            <a:ext cx="8261392" cy="538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92908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BT - Dark Purple on white - green accents">
      <a:dk1>
        <a:srgbClr val="505050"/>
      </a:dk1>
      <a:lt1>
        <a:srgbClr val="FFFFFF"/>
      </a:lt1>
      <a:dk2>
        <a:srgbClr val="32145A"/>
      </a:dk2>
      <a:lt2>
        <a:srgbClr val="E7DCF4"/>
      </a:lt2>
      <a:accent1>
        <a:srgbClr val="32145A"/>
      </a:accent1>
      <a:accent2>
        <a:srgbClr val="5C2D91"/>
      </a:accent2>
      <a:accent3>
        <a:srgbClr val="107C10"/>
      </a:accent3>
      <a:accent4>
        <a:srgbClr val="0078D7"/>
      </a:accent4>
      <a:accent5>
        <a:srgbClr val="BAD80A"/>
      </a:accent5>
      <a:accent6>
        <a:srgbClr val="B4009E"/>
      </a:accent6>
      <a:hlink>
        <a:srgbClr val="5C2D91"/>
      </a:hlink>
      <a:folHlink>
        <a:srgbClr val="5C2D91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Edu_DARK_Purple_2016_1.potx" id="{5B514DCF-E69B-42A5-AD17-B4CBF04479EE}" vid="{A21D99CE-5E6B-4EF1-8D33-0F461E6DE55A}"/>
    </a:ext>
  </a:extLst>
</a:theme>
</file>

<file path=ppt/theme/theme2.xml><?xml version="1.0" encoding="utf-8"?>
<a:theme xmlns:a="http://schemas.openxmlformats.org/drawingml/2006/main" name="COLOR TEMPLATE">
  <a:themeElements>
    <a:clrScheme name="BT - Dark Teal w. green accents">
      <a:dk1>
        <a:srgbClr val="505050"/>
      </a:dk1>
      <a:lt1>
        <a:srgbClr val="FFFFFF"/>
      </a:lt1>
      <a:dk2>
        <a:srgbClr val="32145A"/>
      </a:dk2>
      <a:lt2>
        <a:srgbClr val="E7DCF4"/>
      </a:lt2>
      <a:accent1>
        <a:srgbClr val="5C2D91"/>
      </a:accent1>
      <a:accent2>
        <a:srgbClr val="107C10"/>
      </a:accent2>
      <a:accent3>
        <a:srgbClr val="0078D7"/>
      </a:accent3>
      <a:accent4>
        <a:srgbClr val="BAD80A"/>
      </a:accent4>
      <a:accent5>
        <a:srgbClr val="008272"/>
      </a:accent5>
      <a:accent6>
        <a:srgbClr val="B4009E"/>
      </a:accent6>
      <a:hlink>
        <a:srgbClr val="E7DCF4"/>
      </a:hlink>
      <a:folHlink>
        <a:srgbClr val="E7DCF4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Edu_DARK_Purple_2016_1.potx" id="{5B514DCF-E69B-42A5-AD17-B4CBF04479EE}" vid="{47C46F03-A0DB-44F3-80DF-B46978DBC1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Brand_template_16-9_Edu_DARK_Purple_2016_1</Template>
  <TotalTime>3</TotalTime>
  <Words>349</Words>
  <Application>Microsoft Office PowerPoint</Application>
  <PresentationFormat>Widescreen</PresentationFormat>
  <Paragraphs>72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WHITE TEMPLATE</vt:lpstr>
      <vt:lpstr>COLOR TEMPLATE</vt:lpstr>
      <vt:lpstr>AppSource, Marketplace and CSP</vt:lpstr>
      <vt:lpstr>AppSource</vt:lpstr>
      <vt:lpstr>Microsoft AppSource</vt:lpstr>
      <vt:lpstr>Partner opportunity</vt:lpstr>
      <vt:lpstr>AppSource surfaced in Microsoft products </vt:lpstr>
      <vt:lpstr>Marketplace</vt:lpstr>
      <vt:lpstr>Agenda</vt:lpstr>
      <vt:lpstr>What is Azure Marketplace </vt:lpstr>
      <vt:lpstr>Marketplace Virtual Machine Images</vt:lpstr>
      <vt:lpstr>Deploying an Azure Marketplace VM from the Portal and PowerShell</vt:lpstr>
      <vt:lpstr>Publisher Flow</vt:lpstr>
      <vt:lpstr>Explore popular software running on Azure!</vt:lpstr>
      <vt:lpstr>CSP</vt:lpstr>
      <vt:lpstr>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AppSource, Marketplace and CSP</dc:title>
  <dc:creator>Israel Vega Jr.</dc:creator>
  <cp:lastModifiedBy>Israel Vega Jr.</cp:lastModifiedBy>
  <cp:revision>2</cp:revision>
  <dcterms:created xsi:type="dcterms:W3CDTF">2016-10-01T00:05:18Z</dcterms:created>
  <dcterms:modified xsi:type="dcterms:W3CDTF">2016-10-01T00:09:01Z</dcterms:modified>
</cp:coreProperties>
</file>

<file path=docProps/thumbnail.jpeg>
</file>